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5" r:id="rId10"/>
    <p:sldId id="267" r:id="rId11"/>
    <p:sldId id="268" r:id="rId12"/>
    <p:sldId id="266" r:id="rId13"/>
    <p:sldId id="262" r:id="rId14"/>
    <p:sldId id="269" r:id="rId15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 autoAdjust="0"/>
    <p:restoredTop sz="75798" autoAdjust="0"/>
  </p:normalViewPr>
  <p:slideViewPr>
    <p:cSldViewPr snapToGrid="0">
      <p:cViewPr varScale="1">
        <p:scale>
          <a:sx n="65" d="100"/>
          <a:sy n="65" d="100"/>
        </p:scale>
        <p:origin x="1363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[tup.xlsx]List2!Vrtilna tabela1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Rast števila ocen po</a:t>
            </a:r>
            <a:r>
              <a:rPr lang="en-US" baseline="0"/>
              <a:t> času</a:t>
            </a:r>
            <a:endParaRPr lang="sl-SI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List2!$N$1:$N$2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List2!$N$3:$N$5</c:f>
              <c:numCache>
                <c:formatCode>General</c:formatCode>
                <c:ptCount val="2"/>
                <c:pt idx="0">
                  <c:v>26</c:v>
                </c:pt>
                <c:pt idx="1">
                  <c:v>105101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B5-43F6-BC84-2D5F3F5F1E54}"/>
            </c:ext>
          </c:extLst>
        </c:ser>
        <c:ser>
          <c:idx val="1"/>
          <c:order val="1"/>
          <c:tx>
            <c:strRef>
              <c:f>List2!$O$1:$O$2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List2!$O$3:$O$5</c:f>
              <c:numCache>
                <c:formatCode>General</c:formatCode>
                <c:ptCount val="2"/>
                <c:pt idx="0">
                  <c:v>34</c:v>
                </c:pt>
                <c:pt idx="1">
                  <c:v>48612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B5-43F6-BC84-2D5F3F5F1E54}"/>
            </c:ext>
          </c:extLst>
        </c:ser>
        <c:ser>
          <c:idx val="2"/>
          <c:order val="2"/>
          <c:tx>
            <c:strRef>
              <c:f>List2!$P$1:$P$2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List2!$P$3:$P$5</c:f>
              <c:numCache>
                <c:formatCode>General</c:formatCode>
                <c:ptCount val="2"/>
                <c:pt idx="0">
                  <c:v>152</c:v>
                </c:pt>
                <c:pt idx="1">
                  <c:v>60121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B5-43F6-BC84-2D5F3F5F1E54}"/>
            </c:ext>
          </c:extLst>
        </c:ser>
        <c:ser>
          <c:idx val="3"/>
          <c:order val="3"/>
          <c:tx>
            <c:strRef>
              <c:f>List2!$Q$1:$Q$2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List2!$Q$3:$Q$5</c:f>
              <c:numCache>
                <c:formatCode>General</c:formatCode>
                <c:ptCount val="2"/>
                <c:pt idx="0">
                  <c:v>341</c:v>
                </c:pt>
                <c:pt idx="1">
                  <c:v>116542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B5-43F6-BC84-2D5F3F5F1E54}"/>
            </c:ext>
          </c:extLst>
        </c:ser>
        <c:ser>
          <c:idx val="4"/>
          <c:order val="4"/>
          <c:tx>
            <c:strRef>
              <c:f>List2!$R$1:$R$2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List2!$R$3:$R$5</c:f>
              <c:numCache>
                <c:formatCode>General</c:formatCode>
                <c:ptCount val="2"/>
                <c:pt idx="0">
                  <c:v>313</c:v>
                </c:pt>
                <c:pt idx="1">
                  <c:v>329076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B5-43F6-BC84-2D5F3F5F1E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61576447"/>
        <c:axId val="263171327"/>
      </c:barChart>
      <c:catAx>
        <c:axId val="20615764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Obdobje</a:t>
                </a:r>
                <a:endParaRPr lang="sl-SI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63171327"/>
        <c:crosses val="autoZero"/>
        <c:auto val="1"/>
        <c:lblAlgn val="ctr"/>
        <c:lblOffset val="100"/>
        <c:noMultiLvlLbl val="0"/>
      </c:catAx>
      <c:valAx>
        <c:axId val="263171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Število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0615764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[tup.xlsx]List1!Vrtilna tabela1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List1!$B$5</c:f>
              <c:strCache>
                <c:ptCount val="1"/>
                <c:pt idx="0">
                  <c:v>Vsota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List1!$A$6:$A$20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List1!$B$6:$B$20</c:f>
              <c:numCache>
                <c:formatCode>General</c:formatCode>
                <c:ptCount val="14"/>
                <c:pt idx="0">
                  <c:v>3</c:v>
                </c:pt>
                <c:pt idx="1">
                  <c:v>331</c:v>
                </c:pt>
                <c:pt idx="2">
                  <c:v>1900</c:v>
                </c:pt>
                <c:pt idx="3">
                  <c:v>11000</c:v>
                </c:pt>
                <c:pt idx="4">
                  <c:v>30276</c:v>
                </c:pt>
                <c:pt idx="5">
                  <c:v>46251</c:v>
                </c:pt>
                <c:pt idx="6">
                  <c:v>72274</c:v>
                </c:pt>
                <c:pt idx="7">
                  <c:v>94578</c:v>
                </c:pt>
                <c:pt idx="8">
                  <c:v>100247</c:v>
                </c:pt>
                <c:pt idx="9">
                  <c:v>129215</c:v>
                </c:pt>
                <c:pt idx="10">
                  <c:v>153282</c:v>
                </c:pt>
                <c:pt idx="11">
                  <c:v>196119</c:v>
                </c:pt>
                <c:pt idx="12">
                  <c:v>199190</c:v>
                </c:pt>
                <c:pt idx="13">
                  <c:v>94677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C6-418F-8BE9-430B897F77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067839"/>
        <c:axId val="560821183"/>
      </c:lineChart>
      <c:catAx>
        <c:axId val="566067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0821183"/>
        <c:crosses val="autoZero"/>
        <c:auto val="1"/>
        <c:lblAlgn val="ctr"/>
        <c:lblOffset val="100"/>
        <c:noMultiLvlLbl val="0"/>
      </c:catAx>
      <c:valAx>
        <c:axId val="560821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6067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[tup.xlsx]List4!Vrtilna tabela2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3 zvezne države po številu ocen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</c:pivotFmts>
    <c:plotArea>
      <c:layout/>
      <c:radarChart>
        <c:radarStyle val="marker"/>
        <c:varyColors val="0"/>
        <c:ser>
          <c:idx val="0"/>
          <c:order val="0"/>
          <c:tx>
            <c:strRef>
              <c:f>List4!$B$3</c:f>
              <c:strCache>
                <c:ptCount val="1"/>
                <c:pt idx="0">
                  <c:v>Vsota</c:v>
                </c:pt>
              </c:strCache>
            </c:strRef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cat>
            <c:multiLvlStrRef>
              <c:f>List4!$A$4:$A$22</c:f>
              <c:multiLvlStrCache>
                <c:ptCount val="15"/>
                <c:lvl>
                  <c:pt idx="0">
                    <c:v>Las Vegas</c:v>
                  </c:pt>
                  <c:pt idx="1">
                    <c:v>Henderson</c:v>
                  </c:pt>
                  <c:pt idx="2">
                    <c:v>North Las Vegas</c:v>
                  </c:pt>
                  <c:pt idx="3">
                    <c:v>Boulder City</c:v>
                  </c:pt>
                  <c:pt idx="4">
                    <c:v>Spring Valley</c:v>
                  </c:pt>
                  <c:pt idx="5">
                    <c:v>Phoenix</c:v>
                  </c:pt>
                  <c:pt idx="6">
                    <c:v>Scottsdale</c:v>
                  </c:pt>
                  <c:pt idx="7">
                    <c:v>Tempe</c:v>
                  </c:pt>
                  <c:pt idx="8">
                    <c:v>Mesa</c:v>
                  </c:pt>
                  <c:pt idx="9">
                    <c:v>Chandler</c:v>
                  </c:pt>
                  <c:pt idx="10">
                    <c:v>Toronto</c:v>
                  </c:pt>
                  <c:pt idx="11">
                    <c:v>Mississauga</c:v>
                  </c:pt>
                  <c:pt idx="12">
                    <c:v>Markham</c:v>
                  </c:pt>
                  <c:pt idx="13">
                    <c:v>Richmond Hill</c:v>
                  </c:pt>
                  <c:pt idx="14">
                    <c:v>North York</c:v>
                  </c:pt>
                </c:lvl>
                <c:lvl>
                  <c:pt idx="0">
                    <c:v>NV</c:v>
                  </c:pt>
                  <c:pt idx="5">
                    <c:v>AZ</c:v>
                  </c:pt>
                  <c:pt idx="10">
                    <c:v>ON</c:v>
                  </c:pt>
                </c:lvl>
              </c:multiLvlStrCache>
            </c:multiLvlStrRef>
          </c:cat>
          <c:val>
            <c:numRef>
              <c:f>List4!$B$4:$B$22</c:f>
              <c:numCache>
                <c:formatCode>General</c:formatCode>
                <c:ptCount val="15"/>
                <c:pt idx="0">
                  <c:v>1456806</c:v>
                </c:pt>
                <c:pt idx="1">
                  <c:v>147562</c:v>
                </c:pt>
                <c:pt idx="2">
                  <c:v>33059</c:v>
                </c:pt>
                <c:pt idx="3">
                  <c:v>7523</c:v>
                </c:pt>
                <c:pt idx="4">
                  <c:v>1063</c:v>
                </c:pt>
                <c:pt idx="5">
                  <c:v>519246</c:v>
                </c:pt>
                <c:pt idx="6">
                  <c:v>279716</c:v>
                </c:pt>
                <c:pt idx="7">
                  <c:v>148074</c:v>
                </c:pt>
                <c:pt idx="8">
                  <c:v>117960</c:v>
                </c:pt>
                <c:pt idx="9">
                  <c:v>109246</c:v>
                </c:pt>
                <c:pt idx="10">
                  <c:v>391792</c:v>
                </c:pt>
                <c:pt idx="11">
                  <c:v>37877</c:v>
                </c:pt>
                <c:pt idx="12">
                  <c:v>33923</c:v>
                </c:pt>
                <c:pt idx="13">
                  <c:v>16153</c:v>
                </c:pt>
                <c:pt idx="14">
                  <c:v>14731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9C-4D89-BA28-5F64AE6CB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2052991"/>
        <c:axId val="618907327"/>
      </c:radarChart>
      <c:catAx>
        <c:axId val="562052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8907327"/>
        <c:crosses val="autoZero"/>
        <c:auto val="1"/>
        <c:lblAlgn val="ctr"/>
        <c:lblOffset val="100"/>
        <c:noMultiLvlLbl val="0"/>
      </c:catAx>
      <c:valAx>
        <c:axId val="618907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20529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[tup.xlsx]List3!Vrtilna tabela4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List3!$B$3:$B$4</c:f>
              <c:strCache>
                <c:ptCount val="1"/>
                <c:pt idx="0">
                  <c:v>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List3!$B$5:$B$10</c:f>
              <c:numCache>
                <c:formatCode>General</c:formatCode>
                <c:ptCount val="4"/>
                <c:pt idx="0">
                  <c:v>5444</c:v>
                </c:pt>
                <c:pt idx="1">
                  <c:v>6481</c:v>
                </c:pt>
                <c:pt idx="2">
                  <c:v>6704</c:v>
                </c:pt>
                <c:pt idx="3">
                  <c:v>6274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079-4CFE-96BC-E505C539610F}"/>
            </c:ext>
          </c:extLst>
        </c:ser>
        <c:ser>
          <c:idx val="1"/>
          <c:order val="1"/>
          <c:tx>
            <c:strRef>
              <c:f>List3!$C$3:$C$4</c:f>
              <c:strCache>
                <c:ptCount val="1"/>
                <c:pt idx="0">
                  <c:v>3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List3!$C$5:$C$10</c:f>
              <c:numCache>
                <c:formatCode>General</c:formatCode>
                <c:ptCount val="4"/>
                <c:pt idx="0">
                  <c:v>8072</c:v>
                </c:pt>
                <c:pt idx="1">
                  <c:v>8765</c:v>
                </c:pt>
                <c:pt idx="2">
                  <c:v>9181</c:v>
                </c:pt>
                <c:pt idx="3">
                  <c:v>7933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079-4CFE-96BC-E505C539610F}"/>
            </c:ext>
          </c:extLst>
        </c:ser>
        <c:ser>
          <c:idx val="2"/>
          <c:order val="2"/>
          <c:tx>
            <c:strRef>
              <c:f>List3!$D$3:$D$4</c:f>
              <c:strCache>
                <c:ptCount val="1"/>
                <c:pt idx="0">
                  <c:v>3.6699999999999999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List3!$D$5:$D$10</c:f>
              <c:numCache>
                <c:formatCode>General</c:formatCode>
                <c:ptCount val="4"/>
                <c:pt idx="0">
                  <c:v>5151</c:v>
                </c:pt>
                <c:pt idx="1">
                  <c:v>5866</c:v>
                </c:pt>
                <c:pt idx="2">
                  <c:v>5762</c:v>
                </c:pt>
                <c:pt idx="3">
                  <c:v>4886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079-4CFE-96BC-E505C539610F}"/>
            </c:ext>
          </c:extLst>
        </c:ser>
        <c:ser>
          <c:idx val="3"/>
          <c:order val="3"/>
          <c:tx>
            <c:strRef>
              <c:f>List3!$E$3:$E$4</c:f>
              <c:strCache>
                <c:ptCount val="1"/>
                <c:pt idx="0">
                  <c:v>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List3!$E$5:$E$10</c:f>
              <c:numCache>
                <c:formatCode>General</c:formatCode>
                <c:ptCount val="4"/>
                <c:pt idx="0">
                  <c:v>10617</c:v>
                </c:pt>
                <c:pt idx="1">
                  <c:v>10923</c:v>
                </c:pt>
                <c:pt idx="2">
                  <c:v>11025</c:v>
                </c:pt>
                <c:pt idx="3">
                  <c:v>9568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079-4CFE-96BC-E505C539610F}"/>
            </c:ext>
          </c:extLst>
        </c:ser>
        <c:ser>
          <c:idx val="4"/>
          <c:order val="4"/>
          <c:tx>
            <c:strRef>
              <c:f>List3!$F$3:$F$4</c:f>
              <c:strCache>
                <c:ptCount val="1"/>
                <c:pt idx="0">
                  <c:v>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List3!$F$5:$F$10</c:f>
              <c:numCache>
                <c:formatCode>General</c:formatCode>
                <c:ptCount val="4"/>
                <c:pt idx="0">
                  <c:v>23409</c:v>
                </c:pt>
                <c:pt idx="1">
                  <c:v>26534</c:v>
                </c:pt>
                <c:pt idx="2">
                  <c:v>27380</c:v>
                </c:pt>
                <c:pt idx="3">
                  <c:v>25650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079-4CFE-96BC-E505C53961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7068991"/>
        <c:axId val="793046895"/>
      </c:lineChart>
      <c:catAx>
        <c:axId val="277068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793046895"/>
        <c:crosses val="autoZero"/>
        <c:auto val="1"/>
        <c:lblAlgn val="ctr"/>
        <c:lblOffset val="100"/>
        <c:noMultiLvlLbl val="0"/>
      </c:catAx>
      <c:valAx>
        <c:axId val="793046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770689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[tup.xlsx]List5!Vrtilna tabela5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List5!$B$3</c:f>
              <c:strCache>
                <c:ptCount val="1"/>
                <c:pt idx="0">
                  <c:v>Yelp User Count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List5!$A$4:$A$18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List5!$B$4:$B$18</c:f>
              <c:numCache>
                <c:formatCode>General</c:formatCode>
                <c:ptCount val="14"/>
                <c:pt idx="0">
                  <c:v>73</c:v>
                </c:pt>
                <c:pt idx="1">
                  <c:v>959</c:v>
                </c:pt>
                <c:pt idx="2">
                  <c:v>5812</c:v>
                </c:pt>
                <c:pt idx="3">
                  <c:v>15950</c:v>
                </c:pt>
                <c:pt idx="4">
                  <c:v>31284</c:v>
                </c:pt>
                <c:pt idx="5">
                  <c:v>58336</c:v>
                </c:pt>
                <c:pt idx="6">
                  <c:v>94826</c:v>
                </c:pt>
                <c:pt idx="7">
                  <c:v>142915</c:v>
                </c:pt>
                <c:pt idx="8">
                  <c:v>150292</c:v>
                </c:pt>
                <c:pt idx="9">
                  <c:v>165652</c:v>
                </c:pt>
                <c:pt idx="10">
                  <c:v>181419</c:v>
                </c:pt>
                <c:pt idx="11">
                  <c:v>173071</c:v>
                </c:pt>
                <c:pt idx="12">
                  <c:v>121251</c:v>
                </c:pt>
                <c:pt idx="13">
                  <c:v>41522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54-4833-893F-AB710D970248}"/>
            </c:ext>
          </c:extLst>
        </c:ser>
        <c:ser>
          <c:idx val="1"/>
          <c:order val="1"/>
          <c:tx>
            <c:strRef>
              <c:f>List5!$C$3</c:f>
              <c:strCache>
                <c:ptCount val="1"/>
                <c:pt idx="0">
                  <c:v>Review Count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List5!$A$4:$A$18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List5!$C$4:$C$18</c:f>
              <c:numCache>
                <c:formatCode>General</c:formatCode>
                <c:ptCount val="14"/>
                <c:pt idx="0">
                  <c:v>12</c:v>
                </c:pt>
                <c:pt idx="1">
                  <c:v>654</c:v>
                </c:pt>
                <c:pt idx="2">
                  <c:v>3887</c:v>
                </c:pt>
                <c:pt idx="3">
                  <c:v>15625</c:v>
                </c:pt>
                <c:pt idx="4">
                  <c:v>40116</c:v>
                </c:pt>
                <c:pt idx="5">
                  <c:v>62795</c:v>
                </c:pt>
                <c:pt idx="6">
                  <c:v>119717</c:v>
                </c:pt>
                <c:pt idx="7">
                  <c:v>184970</c:v>
                </c:pt>
                <c:pt idx="8">
                  <c:v>221463</c:v>
                </c:pt>
                <c:pt idx="9">
                  <c:v>302711</c:v>
                </c:pt>
                <c:pt idx="10">
                  <c:v>438204</c:v>
                </c:pt>
                <c:pt idx="11">
                  <c:v>594294</c:v>
                </c:pt>
                <c:pt idx="12">
                  <c:v>693767</c:v>
                </c:pt>
                <c:pt idx="13">
                  <c:v>445618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54-4833-893F-AB710D970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737791"/>
        <c:axId val="569436255"/>
      </c:lineChart>
      <c:catAx>
        <c:axId val="61973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9436255"/>
        <c:crosses val="autoZero"/>
        <c:auto val="1"/>
        <c:lblAlgn val="ctr"/>
        <c:lblOffset val="100"/>
        <c:noMultiLvlLbl val="0"/>
      </c:catAx>
      <c:valAx>
        <c:axId val="569436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973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[tup.xlsx]List5!Vrtilna tabela6</c:name>
    <c:fmtId val="3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List5!$B$28</c:f>
              <c:strCache>
                <c:ptCount val="1"/>
                <c:pt idx="0">
                  <c:v>Vsota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List5!$A$29:$A$43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List5!$B$29:$B$43</c:f>
              <c:numCache>
                <c:formatCode>General</c:formatCode>
                <c:ptCount val="14"/>
                <c:pt idx="0">
                  <c:v>1</c:v>
                </c:pt>
                <c:pt idx="1">
                  <c:v>60</c:v>
                </c:pt>
                <c:pt idx="2">
                  <c:v>684</c:v>
                </c:pt>
                <c:pt idx="3">
                  <c:v>2892</c:v>
                </c:pt>
                <c:pt idx="4">
                  <c:v>9075</c:v>
                </c:pt>
                <c:pt idx="5">
                  <c:v>17084</c:v>
                </c:pt>
                <c:pt idx="6">
                  <c:v>31993</c:v>
                </c:pt>
                <c:pt idx="7">
                  <c:v>54403</c:v>
                </c:pt>
                <c:pt idx="8">
                  <c:v>71025</c:v>
                </c:pt>
                <c:pt idx="9">
                  <c:v>100938</c:v>
                </c:pt>
                <c:pt idx="10">
                  <c:v>152183</c:v>
                </c:pt>
                <c:pt idx="11">
                  <c:v>207924</c:v>
                </c:pt>
                <c:pt idx="12">
                  <c:v>240270</c:v>
                </c:pt>
                <c:pt idx="13">
                  <c:v>153713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082-447E-AA5A-7EAFCF37C8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737375"/>
        <c:axId val="908836895"/>
      </c:lineChart>
      <c:catAx>
        <c:axId val="6197373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908836895"/>
        <c:crosses val="autoZero"/>
        <c:auto val="1"/>
        <c:lblAlgn val="ctr"/>
        <c:lblOffset val="100"/>
        <c:noMultiLvlLbl val="0"/>
      </c:catAx>
      <c:valAx>
        <c:axId val="908836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97373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B2C804-E426-4C8F-8781-84142ABE8A99}" type="doc">
      <dgm:prSet loTypeId="urn:microsoft.com/office/officeart/2005/8/layout/vList2" loCatId="list" qsTypeId="urn:microsoft.com/office/officeart/2005/8/quickstyle/simple4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57F00570-E42B-4E55-9A7F-498760EC3604}">
      <dgm:prSet/>
      <dgm:spPr/>
      <dgm:t>
        <a:bodyPr/>
        <a:lstStyle/>
        <a:p>
          <a:r>
            <a:rPr lang="en-US" dirty="0" err="1"/>
            <a:t>Nove</a:t>
          </a:r>
          <a:r>
            <a:rPr lang="en-US" dirty="0"/>
            <a:t> </a:t>
          </a:r>
          <a:r>
            <a:rPr lang="en-US" dirty="0" err="1"/>
            <a:t>izkušnje</a:t>
          </a:r>
          <a:endParaRPr lang="en-US" dirty="0"/>
        </a:p>
      </dgm:t>
    </dgm:pt>
    <dgm:pt modelId="{CF2788BE-238F-45E8-A2A7-9D1C5C229194}" type="parTrans" cxnId="{5CEB4F55-6CE9-4B17-9697-12B004E3C599}">
      <dgm:prSet/>
      <dgm:spPr/>
      <dgm:t>
        <a:bodyPr/>
        <a:lstStyle/>
        <a:p>
          <a:endParaRPr lang="en-US"/>
        </a:p>
      </dgm:t>
    </dgm:pt>
    <dgm:pt modelId="{85EB318D-9A46-442C-AF3C-DAF6B6ED525C}" type="sibTrans" cxnId="{5CEB4F55-6CE9-4B17-9697-12B004E3C599}">
      <dgm:prSet/>
      <dgm:spPr/>
      <dgm:t>
        <a:bodyPr/>
        <a:lstStyle/>
        <a:p>
          <a:endParaRPr lang="en-US"/>
        </a:p>
      </dgm:t>
    </dgm:pt>
    <dgm:pt modelId="{62BDF7AC-2A80-4351-B1EB-1FC8DF93EF27}">
      <dgm:prSet/>
      <dgm:spPr/>
      <dgm:t>
        <a:bodyPr/>
        <a:lstStyle/>
        <a:p>
          <a:r>
            <a:rPr lang="en-US" dirty="0" err="1"/>
            <a:t>Uporaba</a:t>
          </a:r>
          <a:r>
            <a:rPr lang="en-US" dirty="0"/>
            <a:t> MS SQL</a:t>
          </a:r>
        </a:p>
      </dgm:t>
    </dgm:pt>
    <dgm:pt modelId="{F967DD1B-30C9-4B4A-93F5-6064F449A6ED}" type="parTrans" cxnId="{D1D7AC87-AEE8-4C8E-8579-DCEF9BDB38EB}">
      <dgm:prSet/>
      <dgm:spPr/>
      <dgm:t>
        <a:bodyPr/>
        <a:lstStyle/>
        <a:p>
          <a:endParaRPr lang="en-US"/>
        </a:p>
      </dgm:t>
    </dgm:pt>
    <dgm:pt modelId="{96662BFD-8283-41FE-BEE9-874D4296AD63}" type="sibTrans" cxnId="{D1D7AC87-AEE8-4C8E-8579-DCEF9BDB38EB}">
      <dgm:prSet/>
      <dgm:spPr/>
      <dgm:t>
        <a:bodyPr/>
        <a:lstStyle/>
        <a:p>
          <a:endParaRPr lang="en-US"/>
        </a:p>
      </dgm:t>
    </dgm:pt>
    <dgm:pt modelId="{940042AC-E27C-48C2-AA51-14362710D62F}">
      <dgm:prSet/>
      <dgm:spPr/>
      <dgm:t>
        <a:bodyPr/>
        <a:lstStyle/>
        <a:p>
          <a:r>
            <a:rPr lang="en-US" dirty="0"/>
            <a:t>Analysis Services</a:t>
          </a:r>
        </a:p>
      </dgm:t>
    </dgm:pt>
    <dgm:pt modelId="{E6F7A3A8-6ED2-4DD7-9CFA-160C1CF3094B}" type="parTrans" cxnId="{AF9CEE5F-DFB6-4D8E-9CEE-8AA9ED0DE3FD}">
      <dgm:prSet/>
      <dgm:spPr/>
      <dgm:t>
        <a:bodyPr/>
        <a:lstStyle/>
        <a:p>
          <a:endParaRPr lang="en-US"/>
        </a:p>
      </dgm:t>
    </dgm:pt>
    <dgm:pt modelId="{86D9F86D-F1BC-496B-9C09-E3A19801D966}" type="sibTrans" cxnId="{AF9CEE5F-DFB6-4D8E-9CEE-8AA9ED0DE3FD}">
      <dgm:prSet/>
      <dgm:spPr/>
      <dgm:t>
        <a:bodyPr/>
        <a:lstStyle/>
        <a:p>
          <a:endParaRPr lang="en-US"/>
        </a:p>
      </dgm:t>
    </dgm:pt>
    <dgm:pt modelId="{416101FE-058F-4F3D-AD74-41F30EBA6F4B}">
      <dgm:prSet/>
      <dgm:spPr/>
      <dgm:t>
        <a:bodyPr/>
        <a:lstStyle/>
        <a:p>
          <a:r>
            <a:rPr lang="en-US" dirty="0"/>
            <a:t>OLAP </a:t>
          </a:r>
          <a:r>
            <a:rPr lang="en-US" dirty="0" err="1"/>
            <a:t>kocke</a:t>
          </a:r>
          <a:endParaRPr lang="en-US" dirty="0"/>
        </a:p>
      </dgm:t>
    </dgm:pt>
    <dgm:pt modelId="{D4C2F4A8-96C8-404B-A39A-BC1A437541AB}" type="parTrans" cxnId="{4B4F4EDB-9BD2-4840-BBA9-C54D19695DBD}">
      <dgm:prSet/>
      <dgm:spPr/>
      <dgm:t>
        <a:bodyPr/>
        <a:lstStyle/>
        <a:p>
          <a:endParaRPr lang="en-US"/>
        </a:p>
      </dgm:t>
    </dgm:pt>
    <dgm:pt modelId="{C8B2A30B-C56D-472D-B5E1-A9F2300254DF}" type="sibTrans" cxnId="{4B4F4EDB-9BD2-4840-BBA9-C54D19695DBD}">
      <dgm:prSet/>
      <dgm:spPr/>
      <dgm:t>
        <a:bodyPr/>
        <a:lstStyle/>
        <a:p>
          <a:endParaRPr lang="en-US"/>
        </a:p>
      </dgm:t>
    </dgm:pt>
    <dgm:pt modelId="{4C19AF50-8BED-4EC8-B3C5-DB27D04A51C7}">
      <dgm:prSet/>
      <dgm:spPr/>
      <dgm:t>
        <a:bodyPr/>
        <a:lstStyle/>
        <a:p>
          <a:r>
            <a:rPr lang="en-US" dirty="0" err="1"/>
            <a:t>Prenos</a:t>
          </a:r>
          <a:r>
            <a:rPr lang="en-US" dirty="0"/>
            <a:t> </a:t>
          </a:r>
          <a:r>
            <a:rPr lang="en-US" dirty="0" err="1"/>
            <a:t>podatkov</a:t>
          </a:r>
          <a:r>
            <a:rPr lang="en-US" dirty="0"/>
            <a:t> med </a:t>
          </a:r>
          <a:r>
            <a:rPr lang="en-US" dirty="0" err="1"/>
            <a:t>sistemi</a:t>
          </a:r>
          <a:endParaRPr lang="en-US" dirty="0"/>
        </a:p>
      </dgm:t>
    </dgm:pt>
    <dgm:pt modelId="{C4BC853C-2D60-41B0-AF73-76CBB18EC69E}" type="parTrans" cxnId="{492A09D3-090F-4FB7-95E3-8D673834349D}">
      <dgm:prSet/>
      <dgm:spPr/>
      <dgm:t>
        <a:bodyPr/>
        <a:lstStyle/>
        <a:p>
          <a:endParaRPr lang="en-US"/>
        </a:p>
      </dgm:t>
    </dgm:pt>
    <dgm:pt modelId="{09AEB9E5-19F6-4C5B-9408-DEC755D619F4}" type="sibTrans" cxnId="{492A09D3-090F-4FB7-95E3-8D673834349D}">
      <dgm:prSet/>
      <dgm:spPr/>
      <dgm:t>
        <a:bodyPr/>
        <a:lstStyle/>
        <a:p>
          <a:endParaRPr lang="en-US"/>
        </a:p>
      </dgm:t>
    </dgm:pt>
    <dgm:pt modelId="{8336E0AE-8FED-4921-8FDD-00222368E5D0}">
      <dgm:prSet/>
      <dgm:spPr/>
      <dgm:t>
        <a:bodyPr/>
        <a:lstStyle/>
        <a:p>
          <a:r>
            <a:rPr lang="en-US" dirty="0" err="1"/>
            <a:t>Problemi</a:t>
          </a:r>
          <a:r>
            <a:rPr lang="en-US" dirty="0"/>
            <a:t> s </a:t>
          </a:r>
          <a:r>
            <a:rPr lang="en-US" dirty="0" err="1"/>
            <a:t>kompatibilnostjo</a:t>
          </a:r>
          <a:r>
            <a:rPr lang="en-US" dirty="0"/>
            <a:t> </a:t>
          </a:r>
          <a:r>
            <a:rPr lang="en-US" dirty="0" err="1"/>
            <a:t>različnih</a:t>
          </a:r>
          <a:r>
            <a:rPr lang="en-US" dirty="0"/>
            <a:t> SQL </a:t>
          </a:r>
          <a:r>
            <a:rPr lang="en-US" dirty="0" err="1"/>
            <a:t>baz</a:t>
          </a:r>
          <a:r>
            <a:rPr lang="en-US" dirty="0"/>
            <a:t>!</a:t>
          </a:r>
        </a:p>
      </dgm:t>
    </dgm:pt>
    <dgm:pt modelId="{1A16CE5B-32A8-4D36-A399-C6EC8F90B3AB}" type="parTrans" cxnId="{6F4C31B2-3D78-43A1-BF01-B27A933565E5}">
      <dgm:prSet/>
      <dgm:spPr/>
      <dgm:t>
        <a:bodyPr/>
        <a:lstStyle/>
        <a:p>
          <a:endParaRPr lang="en-US"/>
        </a:p>
      </dgm:t>
    </dgm:pt>
    <dgm:pt modelId="{D86C9ECA-9405-4BDB-B0C5-FF0AB8D8AAF9}" type="sibTrans" cxnId="{6F4C31B2-3D78-43A1-BF01-B27A933565E5}">
      <dgm:prSet/>
      <dgm:spPr/>
      <dgm:t>
        <a:bodyPr/>
        <a:lstStyle/>
        <a:p>
          <a:endParaRPr lang="en-US"/>
        </a:p>
      </dgm:t>
    </dgm:pt>
    <dgm:pt modelId="{3433C891-8BE4-4105-A47F-C46CCAF1F224}" type="pres">
      <dgm:prSet presAssocID="{7DB2C804-E426-4C8F-8781-84142ABE8A99}" presName="linear" presStyleCnt="0">
        <dgm:presLayoutVars>
          <dgm:animLvl val="lvl"/>
          <dgm:resizeHandles val="exact"/>
        </dgm:presLayoutVars>
      </dgm:prSet>
      <dgm:spPr/>
    </dgm:pt>
    <dgm:pt modelId="{7003441B-ABC5-4429-9752-10E0EDECAE54}" type="pres">
      <dgm:prSet presAssocID="{57F00570-E42B-4E55-9A7F-498760EC360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B710067-ACB2-4D1C-B560-ED0E6A77787E}" type="pres">
      <dgm:prSet presAssocID="{57F00570-E42B-4E55-9A7F-498760EC360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F0CE316-BE1B-47A8-8FBB-009FB1C4F247}" type="presOf" srcId="{57F00570-E42B-4E55-9A7F-498760EC3604}" destId="{7003441B-ABC5-4429-9752-10E0EDECAE54}" srcOrd="0" destOrd="0" presId="urn:microsoft.com/office/officeart/2005/8/layout/vList2"/>
    <dgm:cxn modelId="{A25E7B5E-5FBE-4A00-8573-62EAB58FAAE8}" type="presOf" srcId="{62BDF7AC-2A80-4351-B1EB-1FC8DF93EF27}" destId="{0B710067-ACB2-4D1C-B560-ED0E6A77787E}" srcOrd="0" destOrd="0" presId="urn:microsoft.com/office/officeart/2005/8/layout/vList2"/>
    <dgm:cxn modelId="{AF9CEE5F-DFB6-4D8E-9CEE-8AA9ED0DE3FD}" srcId="{57F00570-E42B-4E55-9A7F-498760EC3604}" destId="{940042AC-E27C-48C2-AA51-14362710D62F}" srcOrd="1" destOrd="0" parTransId="{E6F7A3A8-6ED2-4DD7-9CFA-160C1CF3094B}" sibTransId="{86D9F86D-F1BC-496B-9C09-E3A19801D966}"/>
    <dgm:cxn modelId="{C5BD8D69-6650-4034-A739-8C1B355A4FE7}" type="presOf" srcId="{4C19AF50-8BED-4EC8-B3C5-DB27D04A51C7}" destId="{0B710067-ACB2-4D1C-B560-ED0E6A77787E}" srcOrd="0" destOrd="3" presId="urn:microsoft.com/office/officeart/2005/8/layout/vList2"/>
    <dgm:cxn modelId="{2498474C-DD4F-4DC1-80D2-18453277CA7B}" type="presOf" srcId="{7DB2C804-E426-4C8F-8781-84142ABE8A99}" destId="{3433C891-8BE4-4105-A47F-C46CCAF1F224}" srcOrd="0" destOrd="0" presId="urn:microsoft.com/office/officeart/2005/8/layout/vList2"/>
    <dgm:cxn modelId="{C3D8234F-D825-48D3-A6B4-07FC6FDADD71}" type="presOf" srcId="{416101FE-058F-4F3D-AD74-41F30EBA6F4B}" destId="{0B710067-ACB2-4D1C-B560-ED0E6A77787E}" srcOrd="0" destOrd="2" presId="urn:microsoft.com/office/officeart/2005/8/layout/vList2"/>
    <dgm:cxn modelId="{5CEB4F55-6CE9-4B17-9697-12B004E3C599}" srcId="{7DB2C804-E426-4C8F-8781-84142ABE8A99}" destId="{57F00570-E42B-4E55-9A7F-498760EC3604}" srcOrd="0" destOrd="0" parTransId="{CF2788BE-238F-45E8-A2A7-9D1C5C229194}" sibTransId="{85EB318D-9A46-442C-AF3C-DAF6B6ED525C}"/>
    <dgm:cxn modelId="{7603F379-5CAB-4B2F-844A-448C14648BD9}" type="presOf" srcId="{8336E0AE-8FED-4921-8FDD-00222368E5D0}" destId="{0B710067-ACB2-4D1C-B560-ED0E6A77787E}" srcOrd="0" destOrd="4" presId="urn:microsoft.com/office/officeart/2005/8/layout/vList2"/>
    <dgm:cxn modelId="{D1D7AC87-AEE8-4C8E-8579-DCEF9BDB38EB}" srcId="{57F00570-E42B-4E55-9A7F-498760EC3604}" destId="{62BDF7AC-2A80-4351-B1EB-1FC8DF93EF27}" srcOrd="0" destOrd="0" parTransId="{F967DD1B-30C9-4B4A-93F5-6064F449A6ED}" sibTransId="{96662BFD-8283-41FE-BEE9-874D4296AD63}"/>
    <dgm:cxn modelId="{6F4C31B2-3D78-43A1-BF01-B27A933565E5}" srcId="{57F00570-E42B-4E55-9A7F-498760EC3604}" destId="{8336E0AE-8FED-4921-8FDD-00222368E5D0}" srcOrd="4" destOrd="0" parTransId="{1A16CE5B-32A8-4D36-A399-C6EC8F90B3AB}" sibTransId="{D86C9ECA-9405-4BDB-B0C5-FF0AB8D8AAF9}"/>
    <dgm:cxn modelId="{5F3BFECC-C514-4D8B-B9DD-2339EDA70462}" type="presOf" srcId="{940042AC-E27C-48C2-AA51-14362710D62F}" destId="{0B710067-ACB2-4D1C-B560-ED0E6A77787E}" srcOrd="0" destOrd="1" presId="urn:microsoft.com/office/officeart/2005/8/layout/vList2"/>
    <dgm:cxn modelId="{492A09D3-090F-4FB7-95E3-8D673834349D}" srcId="{57F00570-E42B-4E55-9A7F-498760EC3604}" destId="{4C19AF50-8BED-4EC8-B3C5-DB27D04A51C7}" srcOrd="3" destOrd="0" parTransId="{C4BC853C-2D60-41B0-AF73-76CBB18EC69E}" sibTransId="{09AEB9E5-19F6-4C5B-9408-DEC755D619F4}"/>
    <dgm:cxn modelId="{4B4F4EDB-9BD2-4840-BBA9-C54D19695DBD}" srcId="{57F00570-E42B-4E55-9A7F-498760EC3604}" destId="{416101FE-058F-4F3D-AD74-41F30EBA6F4B}" srcOrd="2" destOrd="0" parTransId="{D4C2F4A8-96C8-404B-A39A-BC1A437541AB}" sibTransId="{C8B2A30B-C56D-472D-B5E1-A9F2300254DF}"/>
    <dgm:cxn modelId="{30085596-027F-4908-95D4-844A4C72FA9A}" type="presParOf" srcId="{3433C891-8BE4-4105-A47F-C46CCAF1F224}" destId="{7003441B-ABC5-4429-9752-10E0EDECAE54}" srcOrd="0" destOrd="0" presId="urn:microsoft.com/office/officeart/2005/8/layout/vList2"/>
    <dgm:cxn modelId="{2BE30BC3-B55A-47EB-A6EB-7664AB8EA1A8}" type="presParOf" srcId="{3433C891-8BE4-4105-A47F-C46CCAF1F224}" destId="{0B710067-ACB2-4D1C-B560-ED0E6A77787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3441B-ABC5-4429-9752-10E0EDECAE54}">
      <dsp:nvSpPr>
        <dsp:cNvPr id="0" name=""/>
        <dsp:cNvSpPr/>
      </dsp:nvSpPr>
      <dsp:spPr>
        <a:xfrm>
          <a:off x="0" y="3989"/>
          <a:ext cx="10515600" cy="887445"/>
        </a:xfrm>
        <a:prstGeom prst="roundRect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 err="1"/>
            <a:t>Nove</a:t>
          </a:r>
          <a:r>
            <a:rPr lang="en-US" sz="3700" kern="1200" dirty="0"/>
            <a:t> </a:t>
          </a:r>
          <a:r>
            <a:rPr lang="en-US" sz="3700" kern="1200" dirty="0" err="1"/>
            <a:t>izkušnje</a:t>
          </a:r>
          <a:endParaRPr lang="en-US" sz="3700" kern="1200" dirty="0"/>
        </a:p>
      </dsp:txBody>
      <dsp:txXfrm>
        <a:off x="43321" y="47310"/>
        <a:ext cx="10428958" cy="800803"/>
      </dsp:txXfrm>
    </dsp:sp>
    <dsp:sp modelId="{0B710067-ACB2-4D1C-B560-ED0E6A77787E}">
      <dsp:nvSpPr>
        <dsp:cNvPr id="0" name=""/>
        <dsp:cNvSpPr/>
      </dsp:nvSpPr>
      <dsp:spPr>
        <a:xfrm>
          <a:off x="0" y="891434"/>
          <a:ext cx="10515600" cy="2527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Uporaba</a:t>
          </a:r>
          <a:r>
            <a:rPr lang="en-US" sz="2900" kern="1200" dirty="0"/>
            <a:t> MS SQL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/>
            <a:t>Analysis Services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/>
            <a:t>OLAP </a:t>
          </a:r>
          <a:r>
            <a:rPr lang="en-US" sz="2900" kern="1200" dirty="0" err="1"/>
            <a:t>kocke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Prenos</a:t>
          </a:r>
          <a:r>
            <a:rPr lang="en-US" sz="2900" kern="1200" dirty="0"/>
            <a:t> </a:t>
          </a:r>
          <a:r>
            <a:rPr lang="en-US" sz="2900" kern="1200" dirty="0" err="1"/>
            <a:t>podatkov</a:t>
          </a:r>
          <a:r>
            <a:rPr lang="en-US" sz="2900" kern="1200" dirty="0"/>
            <a:t> med </a:t>
          </a:r>
          <a:r>
            <a:rPr lang="en-US" sz="2900" kern="1200" dirty="0" err="1"/>
            <a:t>sistemi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Problemi</a:t>
          </a:r>
          <a:r>
            <a:rPr lang="en-US" sz="2900" kern="1200" dirty="0"/>
            <a:t> s </a:t>
          </a:r>
          <a:r>
            <a:rPr lang="en-US" sz="2900" kern="1200" dirty="0" err="1"/>
            <a:t>kompatibilnostjo</a:t>
          </a:r>
          <a:r>
            <a:rPr lang="en-US" sz="2900" kern="1200" dirty="0"/>
            <a:t> </a:t>
          </a:r>
          <a:r>
            <a:rPr lang="en-US" sz="2900" kern="1200" dirty="0" err="1"/>
            <a:t>različnih</a:t>
          </a:r>
          <a:r>
            <a:rPr lang="en-US" sz="2900" kern="1200" dirty="0"/>
            <a:t> SQL </a:t>
          </a:r>
          <a:r>
            <a:rPr lang="en-US" sz="2900" kern="1200" dirty="0" err="1"/>
            <a:t>baz</a:t>
          </a:r>
          <a:r>
            <a:rPr lang="en-US" sz="2900" kern="1200" dirty="0"/>
            <a:t>!</a:t>
          </a:r>
        </a:p>
      </dsp:txBody>
      <dsp:txXfrm>
        <a:off x="0" y="891434"/>
        <a:ext cx="10515600" cy="2527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9B869-4851-4509-B84F-AC39268EA5B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68211-2926-4372-A197-B6A74B517006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5543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ited_States_of_America" TargetMode="External"/><Relationship Id="rId7" Type="http://schemas.openxmlformats.org/officeDocument/2006/relationships/hyperlink" Target="https://en.wikipedia.org/wiki/Crowd-sourced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Mobile_app" TargetMode="External"/><Relationship Id="rId5" Type="http://schemas.openxmlformats.org/officeDocument/2006/relationships/hyperlink" Target="https://en.wikipedia.org/wiki/San_Francisco,_California" TargetMode="External"/><Relationship Id="rId4" Type="http://schemas.openxmlformats.org/officeDocument/2006/relationships/hyperlink" Target="https://en.wikipedia.org/wiki/Multinational_corporation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Yelp</a:t>
            </a:r>
            <a:r>
              <a:rPr lang="en-US" dirty="0"/>
              <a:t> is an </a:t>
            </a:r>
            <a:r>
              <a:rPr lang="en-US" dirty="0">
                <a:hlinkClick r:id="rId3" tooltip="United States of America"/>
              </a:rPr>
              <a:t>American</a:t>
            </a:r>
            <a:r>
              <a:rPr lang="en-US" dirty="0"/>
              <a:t> </a:t>
            </a:r>
            <a:r>
              <a:rPr lang="en-US" dirty="0">
                <a:hlinkClick r:id="rId4" tooltip="Multinational corporation"/>
              </a:rPr>
              <a:t>multinational corporation</a:t>
            </a:r>
            <a:r>
              <a:rPr lang="en-US" dirty="0"/>
              <a:t> headquartered in </a:t>
            </a:r>
            <a:r>
              <a:rPr lang="en-US" dirty="0">
                <a:hlinkClick r:id="rId5" tooltip="San Francisco, California"/>
              </a:rPr>
              <a:t>San Francisco, California</a:t>
            </a:r>
            <a:r>
              <a:rPr lang="en-US" dirty="0"/>
              <a:t>. It develops, hosts and markets Yelp.com and the Yelp </a:t>
            </a:r>
            <a:r>
              <a:rPr lang="en-US" dirty="0">
                <a:hlinkClick r:id="rId6" tooltip="Mobile app"/>
              </a:rPr>
              <a:t>mobile app</a:t>
            </a:r>
            <a:r>
              <a:rPr lang="en-US" dirty="0"/>
              <a:t>, which publish </a:t>
            </a:r>
            <a:r>
              <a:rPr lang="en-US" dirty="0">
                <a:hlinkClick r:id="rId7" tooltip="Crowd-sourced"/>
              </a:rPr>
              <a:t>crowd-sourced</a:t>
            </a:r>
            <a:r>
              <a:rPr lang="en-US" dirty="0"/>
              <a:t> reviews about local businesses, as well as the online reservation service Yelp Reservations. </a:t>
            </a:r>
          </a:p>
          <a:p>
            <a:endParaRPr lang="en-US" dirty="0"/>
          </a:p>
          <a:p>
            <a:r>
              <a:rPr lang="en-US" dirty="0" err="1"/>
              <a:t>Pripravljajo</a:t>
            </a:r>
            <a:r>
              <a:rPr lang="en-US" dirty="0"/>
              <a:t> </a:t>
            </a:r>
            <a:r>
              <a:rPr lang="en-US" dirty="0" err="1"/>
              <a:t>tudi</a:t>
            </a:r>
            <a:r>
              <a:rPr lang="en-US" dirty="0"/>
              <a:t> Yelp Dataset Challenge, </a:t>
            </a:r>
            <a:r>
              <a:rPr lang="en-US" dirty="0" err="1"/>
              <a:t>namenjen</a:t>
            </a:r>
            <a:r>
              <a:rPr lang="en-US" dirty="0"/>
              <a:t> </a:t>
            </a:r>
            <a:r>
              <a:rPr lang="en-US" dirty="0" err="1"/>
              <a:t>študentom</a:t>
            </a:r>
            <a:r>
              <a:rPr lang="en-US" dirty="0"/>
              <a:t>, da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realnih</a:t>
            </a:r>
            <a:r>
              <a:rPr lang="en-US" dirty="0"/>
              <a:t> </a:t>
            </a:r>
            <a:r>
              <a:rPr lang="en-US" dirty="0" err="1"/>
              <a:t>podatkih</a:t>
            </a:r>
            <a:r>
              <a:rPr lang="en-US" dirty="0"/>
              <a:t>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analize</a:t>
            </a:r>
            <a:r>
              <a:rPr lang="en-US" dirty="0"/>
              <a:t> in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delijo</a:t>
            </a:r>
            <a:r>
              <a:rPr lang="en-US" dirty="0"/>
              <a:t> s </a:t>
            </a:r>
            <a:r>
              <a:rPr lang="en-US" dirty="0" err="1"/>
              <a:t>podjetjem</a:t>
            </a:r>
            <a:r>
              <a:rPr lang="en-US" dirty="0"/>
              <a:t>. </a:t>
            </a:r>
            <a:r>
              <a:rPr lang="en-US" dirty="0" err="1"/>
              <a:t>Poteka</a:t>
            </a:r>
            <a:r>
              <a:rPr lang="en-US" dirty="0"/>
              <a:t> v </a:t>
            </a:r>
            <a:r>
              <a:rPr lang="en-US" dirty="0" err="1"/>
              <a:t>obliki</a:t>
            </a:r>
            <a:r>
              <a:rPr lang="en-US" dirty="0"/>
              <a:t> </a:t>
            </a:r>
            <a:r>
              <a:rPr lang="en-US" dirty="0" err="1"/>
              <a:t>tekmovanja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48400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74799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Virtualni</a:t>
            </a:r>
            <a:r>
              <a:rPr lang="en-US" dirty="0"/>
              <a:t> </a:t>
            </a:r>
            <a:r>
              <a:rPr lang="en-US" dirty="0" err="1"/>
              <a:t>stroj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grškem</a:t>
            </a:r>
            <a:r>
              <a:rPr lang="en-US" dirty="0"/>
              <a:t> </a:t>
            </a:r>
            <a:r>
              <a:rPr lang="en-US" dirty="0" err="1"/>
              <a:t>omrežju</a:t>
            </a:r>
            <a:r>
              <a:rPr lang="en-US" dirty="0"/>
              <a:t> </a:t>
            </a:r>
            <a:r>
              <a:rPr lang="en-US" dirty="0" err="1"/>
              <a:t>Okeanos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13289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en-US" dirty="0" err="1"/>
              <a:t>poizvedba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prebere</a:t>
            </a:r>
            <a:r>
              <a:rPr lang="en-US" dirty="0"/>
              <a:t> </a:t>
            </a:r>
            <a:r>
              <a:rPr lang="en-US" dirty="0" err="1"/>
              <a:t>vrstico</a:t>
            </a:r>
            <a:r>
              <a:rPr lang="en-US" dirty="0"/>
              <a:t> JSON </a:t>
            </a:r>
            <a:r>
              <a:rPr lang="en-US" dirty="0" err="1"/>
              <a:t>datoteke</a:t>
            </a:r>
            <a:r>
              <a:rPr lang="en-US" dirty="0"/>
              <a:t>, </a:t>
            </a:r>
            <a:r>
              <a:rPr lang="en-US" dirty="0" err="1"/>
              <a:t>loči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atributih</a:t>
            </a:r>
            <a:r>
              <a:rPr lang="en-US" dirty="0"/>
              <a:t> in </a:t>
            </a:r>
            <a:r>
              <a:rPr lang="en-US" dirty="0" err="1"/>
              <a:t>vnese</a:t>
            </a:r>
            <a:r>
              <a:rPr lang="en-US" dirty="0"/>
              <a:t> v </a:t>
            </a:r>
            <a:r>
              <a:rPr lang="en-US" dirty="0" err="1"/>
              <a:t>podatkovno</a:t>
            </a:r>
            <a:r>
              <a:rPr lang="en-US" dirty="0"/>
              <a:t> </a:t>
            </a:r>
            <a:r>
              <a:rPr lang="en-US" dirty="0" err="1"/>
              <a:t>bazo</a:t>
            </a:r>
            <a:endParaRPr lang="en-US" dirty="0"/>
          </a:p>
          <a:p>
            <a:r>
              <a:rPr lang="en-US" dirty="0" err="1"/>
              <a:t>Osredotočil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“</a:t>
            </a:r>
            <a:r>
              <a:rPr lang="en-US" dirty="0" err="1"/>
              <a:t>pomembnejše</a:t>
            </a:r>
            <a:r>
              <a:rPr lang="en-US" dirty="0"/>
              <a:t>” </a:t>
            </a:r>
            <a:r>
              <a:rPr lang="en-US" dirty="0" err="1"/>
              <a:t>tabele</a:t>
            </a:r>
            <a:endParaRPr lang="en-US" dirty="0"/>
          </a:p>
          <a:p>
            <a:r>
              <a:rPr lang="en-US" dirty="0" err="1"/>
              <a:t>Sledi</a:t>
            </a:r>
            <a:r>
              <a:rPr lang="en-US" dirty="0"/>
              <a:t> </a:t>
            </a:r>
            <a:r>
              <a:rPr lang="en-US" dirty="0" err="1"/>
              <a:t>še</a:t>
            </a:r>
            <a:r>
              <a:rPr lang="en-US" dirty="0"/>
              <a:t> </a:t>
            </a:r>
            <a:r>
              <a:rPr lang="en-US" dirty="0" err="1"/>
              <a:t>delna</a:t>
            </a:r>
            <a:r>
              <a:rPr lang="en-US" dirty="0"/>
              <a:t> </a:t>
            </a:r>
            <a:r>
              <a:rPr lang="en-US" dirty="0" err="1"/>
              <a:t>normalizacija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6925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Mere – </a:t>
            </a:r>
            <a:r>
              <a:rPr lang="en-US" dirty="0" err="1"/>
              <a:t>podatki</a:t>
            </a:r>
            <a:r>
              <a:rPr lang="en-US" dirty="0"/>
              <a:t>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dejansko</a:t>
            </a:r>
            <a:r>
              <a:rPr lang="en-US" dirty="0"/>
              <a:t> </a:t>
            </a:r>
            <a:r>
              <a:rPr lang="en-US" dirty="0" err="1"/>
              <a:t>zanimajo</a:t>
            </a:r>
            <a:endParaRPr lang="en-US" dirty="0"/>
          </a:p>
          <a:p>
            <a:r>
              <a:rPr lang="en-US" dirty="0" err="1"/>
              <a:t>Dimenzije</a:t>
            </a:r>
            <a:r>
              <a:rPr lang="en-US" dirty="0"/>
              <a:t> – “</a:t>
            </a:r>
            <a:r>
              <a:rPr lang="en-US" dirty="0" err="1"/>
              <a:t>filtri</a:t>
            </a:r>
            <a:r>
              <a:rPr lang="en-US" dirty="0"/>
              <a:t>”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katerih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ogledamo</a:t>
            </a:r>
            <a:r>
              <a:rPr lang="en-US" dirty="0"/>
              <a:t>, </a:t>
            </a:r>
            <a:r>
              <a:rPr lang="en-US" dirty="0" err="1"/>
              <a:t>kakšen</a:t>
            </a:r>
            <a:r>
              <a:rPr lang="en-US" dirty="0"/>
              <a:t> </a:t>
            </a:r>
            <a:r>
              <a:rPr lang="en-US" dirty="0" err="1"/>
              <a:t>vpliv</a:t>
            </a:r>
            <a:r>
              <a:rPr lang="en-US" dirty="0"/>
              <a:t> </a:t>
            </a:r>
            <a:r>
              <a:rPr lang="en-US" dirty="0" err="1"/>
              <a:t>imajo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definirane</a:t>
            </a:r>
            <a:r>
              <a:rPr lang="en-US" dirty="0"/>
              <a:t> mere</a:t>
            </a:r>
          </a:p>
          <a:p>
            <a:endParaRPr lang="en-US" dirty="0"/>
          </a:p>
          <a:p>
            <a:r>
              <a:rPr lang="en-US" dirty="0"/>
              <a:t>Ker se analysis services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strežniku</a:t>
            </a:r>
            <a:r>
              <a:rPr lang="en-US" dirty="0"/>
              <a:t>,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potrebno</a:t>
            </a:r>
            <a:r>
              <a:rPr lang="en-US" dirty="0"/>
              <a:t> model </a:t>
            </a:r>
            <a:r>
              <a:rPr lang="en-US" dirty="0" err="1"/>
              <a:t>namestiti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</a:t>
            </a:r>
            <a:r>
              <a:rPr lang="en-US" dirty="0"/>
              <a:t>, </a:t>
            </a:r>
            <a:r>
              <a:rPr lang="en-US" dirty="0" err="1"/>
              <a:t>kjer</a:t>
            </a:r>
            <a:r>
              <a:rPr lang="en-US" dirty="0"/>
              <a:t> se </a:t>
            </a:r>
            <a:r>
              <a:rPr lang="en-US" dirty="0" err="1"/>
              <a:t>opravijo</a:t>
            </a:r>
            <a:r>
              <a:rPr lang="en-US" dirty="0"/>
              <a:t> </a:t>
            </a:r>
            <a:r>
              <a:rPr lang="en-US" dirty="0" err="1"/>
              <a:t>ustrezna</a:t>
            </a:r>
            <a:r>
              <a:rPr lang="en-US" dirty="0"/>
              <a:t> </a:t>
            </a:r>
            <a:r>
              <a:rPr lang="en-US" dirty="0" err="1"/>
              <a:t>zahtevana</a:t>
            </a:r>
            <a:r>
              <a:rPr lang="en-US" dirty="0"/>
              <a:t> </a:t>
            </a:r>
            <a:r>
              <a:rPr lang="en-US" dirty="0" err="1"/>
              <a:t>procesiranja</a:t>
            </a:r>
            <a:r>
              <a:rPr lang="en-US" dirty="0"/>
              <a:t>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5239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“cool” </a:t>
            </a:r>
            <a:r>
              <a:rPr lang="en-US" dirty="0" err="1"/>
              <a:t>komentarji</a:t>
            </a:r>
            <a:r>
              <a:rPr lang="en-US" dirty="0"/>
              <a:t> </a:t>
            </a:r>
            <a:r>
              <a:rPr lang="en-US" dirty="0" err="1"/>
              <a:t>uporabnikov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so v </a:t>
            </a:r>
            <a:r>
              <a:rPr lang="en-US" dirty="0" err="1"/>
              <a:t>času</a:t>
            </a:r>
            <a:r>
              <a:rPr lang="en-US" dirty="0"/>
              <a:t> </a:t>
            </a:r>
            <a:r>
              <a:rPr lang="en-US" dirty="0" err="1"/>
              <a:t>komentarja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</a:t>
            </a:r>
            <a:r>
              <a:rPr lang="en-US" dirty="0" err="1"/>
              <a:t>označeni</a:t>
            </a:r>
            <a:r>
              <a:rPr lang="en-US" dirty="0"/>
              <a:t> </a:t>
            </a:r>
            <a:r>
              <a:rPr lang="en-US" dirty="0" err="1"/>
              <a:t>kot</a:t>
            </a:r>
            <a:r>
              <a:rPr lang="en-US" dirty="0"/>
              <a:t> “elite”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26141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Zanimivo</a:t>
            </a:r>
            <a:r>
              <a:rPr lang="en-US" dirty="0"/>
              <a:t>, da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skoraj</a:t>
            </a:r>
            <a:r>
              <a:rPr lang="en-US" dirty="0"/>
              <a:t> 70% </a:t>
            </a:r>
            <a:r>
              <a:rPr lang="en-US" dirty="0" err="1"/>
              <a:t>vseh</a:t>
            </a:r>
            <a:r>
              <a:rPr lang="en-US" dirty="0"/>
              <a:t> </a:t>
            </a:r>
            <a:r>
              <a:rPr lang="en-US" dirty="0" err="1"/>
              <a:t>ocen</a:t>
            </a:r>
            <a:r>
              <a:rPr lang="en-US" dirty="0"/>
              <a:t> v </a:t>
            </a:r>
            <a:r>
              <a:rPr lang="en-US" dirty="0" err="1"/>
              <a:t>datasetu</a:t>
            </a:r>
            <a:r>
              <a:rPr lang="en-US" dirty="0"/>
              <a:t> </a:t>
            </a:r>
            <a:r>
              <a:rPr lang="en-US" dirty="0" err="1"/>
              <a:t>povezanih</a:t>
            </a:r>
            <a:r>
              <a:rPr lang="en-US" dirty="0"/>
              <a:t> s </a:t>
            </a:r>
            <a:r>
              <a:rPr lang="en-US" dirty="0" err="1"/>
              <a:t>samo</a:t>
            </a:r>
            <a:r>
              <a:rPr lang="en-US" dirty="0"/>
              <a:t> 15 </a:t>
            </a:r>
            <a:r>
              <a:rPr lang="en-US" dirty="0" err="1"/>
              <a:t>mesti</a:t>
            </a:r>
            <a:r>
              <a:rPr lang="en-US" dirty="0"/>
              <a:t>. </a:t>
            </a:r>
            <a:r>
              <a:rPr lang="en-US" dirty="0" err="1"/>
              <a:t>Razvidno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, da </a:t>
            </a:r>
            <a:r>
              <a:rPr lang="en-US" dirty="0" err="1"/>
              <a:t>odstopa</a:t>
            </a:r>
            <a:r>
              <a:rPr lang="en-US" dirty="0"/>
              <a:t> Las Vegas.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82640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Leto 2016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10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20906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Podeljenih</a:t>
            </a:r>
            <a:r>
              <a:rPr lang="en-US" dirty="0"/>
              <a:t> </a:t>
            </a:r>
            <a:r>
              <a:rPr lang="en-US" dirty="0" err="1"/>
              <a:t>najvišjih</a:t>
            </a:r>
            <a:r>
              <a:rPr lang="en-US" dirty="0"/>
              <a:t> </a:t>
            </a:r>
            <a:r>
              <a:rPr lang="en-US" dirty="0" err="1"/>
              <a:t>ocen</a:t>
            </a:r>
            <a:r>
              <a:rPr lang="en-US" dirty="0"/>
              <a:t> (4, 5) glede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uporabnikov</a:t>
            </a:r>
            <a:r>
              <a:rPr lang="en-US" dirty="0"/>
              <a:t> – </a:t>
            </a:r>
            <a:r>
              <a:rPr lang="en-US" dirty="0" err="1"/>
              <a:t>opazno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, da so v </a:t>
            </a:r>
            <a:r>
              <a:rPr lang="en-US" dirty="0" err="1"/>
              <a:t>splošnem</a:t>
            </a:r>
            <a:r>
              <a:rPr lang="en-US" dirty="0"/>
              <a:t> </a:t>
            </a:r>
            <a:r>
              <a:rPr lang="en-US" dirty="0" err="1"/>
              <a:t>uporabniki</a:t>
            </a:r>
            <a:r>
              <a:rPr lang="en-US" dirty="0"/>
              <a:t> </a:t>
            </a:r>
            <a:r>
              <a:rPr lang="en-US" dirty="0" err="1"/>
              <a:t>nagnjeni</a:t>
            </a:r>
            <a:r>
              <a:rPr lang="en-US" dirty="0"/>
              <a:t> k </a:t>
            </a:r>
            <a:r>
              <a:rPr lang="en-US" dirty="0" err="1"/>
              <a:t>dobrim</a:t>
            </a:r>
            <a:r>
              <a:rPr lang="en-US" dirty="0"/>
              <a:t> </a:t>
            </a:r>
            <a:r>
              <a:rPr lang="en-US" dirty="0" err="1"/>
              <a:t>ocenam</a:t>
            </a:r>
            <a:endParaRPr lang="en-US" dirty="0"/>
          </a:p>
          <a:p>
            <a:r>
              <a:rPr lang="en-US" dirty="0" err="1"/>
              <a:t>Zgoraj</a:t>
            </a:r>
            <a:r>
              <a:rPr lang="en-US" dirty="0"/>
              <a:t> 4 in 5, </a:t>
            </a:r>
            <a:r>
              <a:rPr lang="en-US" dirty="0" err="1"/>
              <a:t>spodaj</a:t>
            </a:r>
            <a:r>
              <a:rPr lang="en-US" dirty="0"/>
              <a:t> 1 in 2</a:t>
            </a:r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384139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Excel in </a:t>
            </a:r>
            <a:r>
              <a:rPr lang="en-US" dirty="0" err="1"/>
              <a:t>olap</a:t>
            </a:r>
            <a:r>
              <a:rPr lang="en-US" dirty="0"/>
              <a:t> (16GB RAM, i7-6700HQ </a:t>
            </a:r>
            <a:r>
              <a:rPr lang="en-US" dirty="0" err="1"/>
              <a:t>mobilni</a:t>
            </a:r>
            <a:r>
              <a:rPr lang="en-US" dirty="0"/>
              <a:t> 2.6GHz)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90903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75C5003-D4F5-41CE-80C4-5D1F1E9AA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EAC627F-0AF8-42EE-A678-0D440C022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D518CC62-4C84-4F98-A9BE-9F965F34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1334A-4994-473C-BE3B-685934E44809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D621AB8-F401-41A9-8467-BA4D3C59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F2924DC-21B1-4C39-866A-1AB96FD79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3363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077C6D3-C23A-4358-8B09-48723D048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F0FB6996-23C5-44F6-A292-8E11FFB6B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66F5AC9-57AD-4334-9BC8-D8F8A544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63EC-37FD-4FCD-B873-6C9422772D1F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97E81741-04ED-4184-B756-FBDD766F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8C3CA3E8-6A94-4286-AE42-BE26730F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0649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969A62D-2C9B-4844-A721-8FA6BF9F6E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020928F7-9E7C-4257-9569-968838B17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BB3F3097-F441-4ED1-9361-E3B5110B7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0607A-85C4-480E-9CE8-8A95923F1F0E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116D67E-44B9-4124-83A0-89E2E6289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E15B797-21C3-4D62-A643-B777CA64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270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987B9F-03FE-4951-BA6B-E1E902D72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9E925AD-CEF1-4F4D-B5B1-FCB1E4C80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21899445-923F-41AA-892B-519D147F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CE95E-9328-4A8D-A4B7-D3F3467D4A62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F7E1B4E-040C-4F6F-B7BF-47C3C6908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9C989E5B-F4A0-4402-BE11-EEAB57EA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178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106B22-F25B-4F61-B537-CBAAD89EE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7D42EC20-A5D3-46DE-963E-B355E5535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4C8C93E-2830-4CBD-A9FD-798C98253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AC43-BD51-4D21-9AD4-033A6D19332F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14367F77-5D59-4BA0-BEB7-57FC93E9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8F79EDF-0174-41B2-B4CE-121233290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4134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0514FB-A360-49F5-A27A-559D4B2B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CD26599-CB6C-4F84-8394-510B584BF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FED5F1F8-D34A-4B0A-9011-6E68802B2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944BAFEA-6014-4F9C-8928-1950C1D2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DE14B-7C78-420F-8705-C5602F6F5561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E950FC88-51C7-4D80-A24B-5712A2A91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871C1D49-F987-434A-911F-0D253DF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7213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FE57BE-CA62-44C4-81A6-E2CB3A23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76C4881-4429-48DD-BCF6-F82A157B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158E3922-D716-4231-9526-203D3B453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B386755D-DBED-42AD-9D6A-3513335FD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F334D4B2-95A6-45DE-87F7-7692B8C1E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21F12873-BA5F-4E68-8426-2E42CDA5A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160C1-763C-41CA-8D6E-999A15CEA9AD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8A7C8C14-784D-4706-A5EF-6561E3E5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E0950F62-5824-4C31-9FE9-06CC465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680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DD74826-293C-41C0-BDFF-89F50429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E24EB373-3CCC-47FA-9C7A-707E9F073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0397B-D3DB-4B57-9984-8058ECF24E47}" type="datetime1">
              <a:rPr lang="sl-SI" smtClean="0"/>
              <a:t>16. 01. 2018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74D6953-F0CA-4F9C-8373-81B72067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054EBC0D-230A-41F1-89D9-8BA8F0D27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0841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DA92B874-C808-4BD1-9BC4-A32BCCF6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13C1-520D-4097-AA15-D59A35CEC779}" type="datetime1">
              <a:rPr lang="sl-SI" smtClean="0"/>
              <a:t>16. 01. 2018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16D78147-1AAA-438E-8BCD-4C1840C0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D9A82D9-E661-4F71-8864-D148A2995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750922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2A401-13DF-43AB-B0B9-70FCCEAA2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4F49B7F-F594-42C9-85F6-05CD8D304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70EA6191-4AD0-4DFD-B737-7BFA1CD2C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73A7AE1C-91E8-4417-A625-61F487A12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48EF5-9237-4F33-BE1D-23DF965FAB04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C1BE2329-032C-47B3-96AF-FAFD3857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C46BEC14-838A-4462-A60F-61BAD0CB6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581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C887D4-8798-4FD3-A633-CB9472CFF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D84700BF-F3FB-4557-9571-B7E27721C3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E1047C7-2774-4396-9232-2D0C56E84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2794336D-D873-4F4E-8DEA-19212516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7E474-3726-4A6E-B1D9-9648A5428FAA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8AD08B52-E082-43AE-9BED-93AA6358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A1150704-6E8F-4804-A28E-AB02C7A42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0148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2B555ABA-FB6D-40E5-BEF2-1AACAECA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40B9BA1E-ED67-40C8-95B2-F5968408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D492B60-9FE3-4557-BC75-C568592B2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F8001-4276-4F8F-8349-AFFFBCE6FE4E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EAA50F3-17B4-462D-A01E-E36849629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3769B80-7985-4C7A-A21B-8223B5862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5266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elp.com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680222C6-3073-4266-90A9-5D5A52556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4600" dirty="0" err="1"/>
              <a:t>Uporaba</a:t>
            </a:r>
            <a:r>
              <a:rPr lang="en-US" sz="4600" dirty="0"/>
              <a:t> </a:t>
            </a:r>
            <a:r>
              <a:rPr lang="en-US" sz="4600" dirty="0" err="1"/>
              <a:t>tehnologij</a:t>
            </a:r>
            <a:r>
              <a:rPr lang="en-US" sz="4600" dirty="0"/>
              <a:t> Microsoft Analysis Services (OLAP </a:t>
            </a:r>
            <a:r>
              <a:rPr lang="en-US" sz="4600" dirty="0" err="1"/>
              <a:t>kocka</a:t>
            </a:r>
            <a:r>
              <a:rPr lang="en-US" sz="4600" dirty="0"/>
              <a:t>) </a:t>
            </a:r>
            <a:r>
              <a:rPr lang="en-US" sz="4600" dirty="0" err="1"/>
              <a:t>nad</a:t>
            </a:r>
            <a:r>
              <a:rPr lang="en-US" sz="4600" dirty="0"/>
              <a:t> Yelp </a:t>
            </a:r>
            <a:r>
              <a:rPr lang="en-US" sz="4600" dirty="0" err="1"/>
              <a:t>podatkovno</a:t>
            </a:r>
            <a:r>
              <a:rPr lang="en-US" sz="4600" dirty="0"/>
              <a:t> </a:t>
            </a:r>
            <a:r>
              <a:rPr lang="en-US" sz="4600" dirty="0" err="1"/>
              <a:t>bazo</a:t>
            </a:r>
            <a:endParaRPr lang="sl-SI" sz="4600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75B06B8C-75CE-4391-B18D-DDE7A5877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/>
              <a:t>Primož Hrovat</a:t>
            </a:r>
          </a:p>
        </p:txBody>
      </p: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8CCB687A-1054-4F30-9BF2-0D77CBE25978}"/>
              </a:ext>
            </a:extLst>
          </p:cNvPr>
          <p:cNvSpPr txBox="1"/>
          <p:nvPr/>
        </p:nvSpPr>
        <p:spPr>
          <a:xfrm>
            <a:off x="9718431" y="6183922"/>
            <a:ext cx="2309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Ljubljana, 17. 1. 2018</a:t>
            </a:r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BF16C72A-CC4C-4B14-8301-5152B4196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87" y="304746"/>
            <a:ext cx="3370663" cy="11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0DF90E-6BAD-4E82-8FDF-717C9A3573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3525D082-A658-448A-B267-816C109603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4814579"/>
              </p:ext>
            </p:extLst>
          </p:nvPr>
        </p:nvGraphicFramePr>
        <p:xfrm>
          <a:off x="838200" y="304800"/>
          <a:ext cx="10714892" cy="5872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65CE5D8D-73FB-4D05-A0F9-1105F8EBA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539287"/>
              </p:ext>
            </p:extLst>
          </p:nvPr>
        </p:nvGraphicFramePr>
        <p:xfrm>
          <a:off x="3581400" y="787889"/>
          <a:ext cx="7850554" cy="25432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55443">
                  <a:extLst>
                    <a:ext uri="{9D8B030D-6E8A-4147-A177-3AD203B41FA5}">
                      <a16:colId xmlns:a16="http://schemas.microsoft.com/office/drawing/2014/main" val="549848020"/>
                    </a:ext>
                  </a:extLst>
                </a:gridCol>
                <a:gridCol w="1570111">
                  <a:extLst>
                    <a:ext uri="{9D8B030D-6E8A-4147-A177-3AD203B41FA5}">
                      <a16:colId xmlns:a16="http://schemas.microsoft.com/office/drawing/2014/main" val="2023457747"/>
                    </a:ext>
                  </a:extLst>
                </a:gridCol>
                <a:gridCol w="546126">
                  <a:extLst>
                    <a:ext uri="{9D8B030D-6E8A-4147-A177-3AD203B41FA5}">
                      <a16:colId xmlns:a16="http://schemas.microsoft.com/office/drawing/2014/main" val="1569527686"/>
                    </a:ext>
                  </a:extLst>
                </a:gridCol>
                <a:gridCol w="1774907">
                  <a:extLst>
                    <a:ext uri="{9D8B030D-6E8A-4147-A177-3AD203B41FA5}">
                      <a16:colId xmlns:a16="http://schemas.microsoft.com/office/drawing/2014/main" val="1594361378"/>
                    </a:ext>
                  </a:extLst>
                </a:gridCol>
                <a:gridCol w="546126">
                  <a:extLst>
                    <a:ext uri="{9D8B030D-6E8A-4147-A177-3AD203B41FA5}">
                      <a16:colId xmlns:a16="http://schemas.microsoft.com/office/drawing/2014/main" val="2134415601"/>
                    </a:ext>
                  </a:extLst>
                </a:gridCol>
                <a:gridCol w="648524">
                  <a:extLst>
                    <a:ext uri="{9D8B030D-6E8A-4147-A177-3AD203B41FA5}">
                      <a16:colId xmlns:a16="http://schemas.microsoft.com/office/drawing/2014/main" val="3698244149"/>
                    </a:ext>
                  </a:extLst>
                </a:gridCol>
                <a:gridCol w="1109317">
                  <a:extLst>
                    <a:ext uri="{9D8B030D-6E8A-4147-A177-3AD203B41FA5}">
                      <a16:colId xmlns:a16="http://schemas.microsoft.com/office/drawing/2014/main" val="3610959794"/>
                    </a:ext>
                  </a:extLst>
                </a:gridCol>
              </a:tblGrid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stolpcev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35243242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1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>
                          <a:effectLst/>
                        </a:rPr>
                        <a:t>3.6699999999999999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4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5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23955791"/>
                  </a:ext>
                </a:extLst>
              </a:tr>
              <a:tr h="180245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5551075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1,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5444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8072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5151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10617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23409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52693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96524293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2,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6481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8765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5866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10923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26534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58569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251108848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3,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6704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9181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5762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11025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27380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60052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097350747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4,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6274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7933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4886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9568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25650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54311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08915462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24903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33951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21665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42133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102973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225625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873890978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BB02EE70-40DD-472A-9B71-ADE68E6D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6429-0E9D-4C04-A05B-2307AF9905E5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A2026CCD-87B1-4FAB-B256-EB86FB989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10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77467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0DF90E-6BAD-4E82-8FDF-717C9A3573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34F74B27-0796-4F42-BE53-EC5415694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171535"/>
              </p:ext>
            </p:extLst>
          </p:nvPr>
        </p:nvGraphicFramePr>
        <p:xfrm>
          <a:off x="279888" y="193431"/>
          <a:ext cx="6603024" cy="4005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F48E2097-9659-4797-8F30-55554786C3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9911796"/>
              </p:ext>
            </p:extLst>
          </p:nvPr>
        </p:nvGraphicFramePr>
        <p:xfrm>
          <a:off x="6523891" y="2719754"/>
          <a:ext cx="6409593" cy="3884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8C49E34E-D4C9-474E-A526-97191C486F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283128"/>
              </p:ext>
            </p:extLst>
          </p:nvPr>
        </p:nvGraphicFramePr>
        <p:xfrm>
          <a:off x="7771510" y="2606910"/>
          <a:ext cx="3037165" cy="3909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9740">
                  <a:extLst>
                    <a:ext uri="{9D8B030D-6E8A-4147-A177-3AD203B41FA5}">
                      <a16:colId xmlns:a16="http://schemas.microsoft.com/office/drawing/2014/main" val="4138556592"/>
                    </a:ext>
                  </a:extLst>
                </a:gridCol>
                <a:gridCol w="1617425">
                  <a:extLst>
                    <a:ext uri="{9D8B030D-6E8A-4147-A177-3AD203B41FA5}">
                      <a16:colId xmlns:a16="http://schemas.microsoft.com/office/drawing/2014/main" val="101005569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Stars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(Več elementov)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4391276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990316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2377704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692573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011738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4426919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2892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754974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9075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2748063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17084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872029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31993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13727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54403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707641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71025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855084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100938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486342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152183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4929864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207924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595067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240270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273935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153713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7635161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1042245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59918926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557A1AD-968B-4AF1-B4B1-D3B258FB1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039762"/>
              </p:ext>
            </p:extLst>
          </p:nvPr>
        </p:nvGraphicFramePr>
        <p:xfrm>
          <a:off x="749542" y="395751"/>
          <a:ext cx="4482614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4205">
                  <a:extLst>
                    <a:ext uri="{9D8B030D-6E8A-4147-A177-3AD203B41FA5}">
                      <a16:colId xmlns:a16="http://schemas.microsoft.com/office/drawing/2014/main" val="744495843"/>
                    </a:ext>
                  </a:extLst>
                </a:gridCol>
                <a:gridCol w="1702258">
                  <a:extLst>
                    <a:ext uri="{9D8B030D-6E8A-4147-A177-3AD203B41FA5}">
                      <a16:colId xmlns:a16="http://schemas.microsoft.com/office/drawing/2014/main" val="1166714089"/>
                    </a:ext>
                  </a:extLst>
                </a:gridCol>
                <a:gridCol w="1286151">
                  <a:extLst>
                    <a:ext uri="{9D8B030D-6E8A-4147-A177-3AD203B41FA5}">
                      <a16:colId xmlns:a16="http://schemas.microsoft.com/office/drawing/2014/main" val="1207316895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Yelp User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2657569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98445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959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654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536431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5812</a:t>
                      </a:r>
                      <a:endParaRPr lang="sl-S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3887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1105689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15950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15625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177218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31284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40116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351779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58336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62795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811599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94826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119717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78388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142915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184970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720377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150292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221463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105398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165652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302711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800033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181419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438204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6367427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173071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594294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8354165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121251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693767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020532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41522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445618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05928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1183362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3123833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79723444"/>
                  </a:ext>
                </a:extLst>
              </a:tr>
            </a:tbl>
          </a:graphicData>
        </a:graphic>
      </p:graphicFrame>
      <p:sp>
        <p:nvSpPr>
          <p:cNvPr id="13" name="Označba mesta datuma 12">
            <a:extLst>
              <a:ext uri="{FF2B5EF4-FFF2-40B4-BE49-F238E27FC236}">
                <a16:creationId xmlns:a16="http://schemas.microsoft.com/office/drawing/2014/main" id="{65B2BC0F-25C7-4A37-91A8-004E71E0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73F3-71E2-411E-9E46-2D875411BFE1}" type="datetime1">
              <a:rPr lang="sl-SI" smtClean="0"/>
              <a:t>16. 01. 2018</a:t>
            </a:fld>
            <a:endParaRPr lang="sl-SI"/>
          </a:p>
        </p:txBody>
      </p:sp>
      <p:sp>
        <p:nvSpPr>
          <p:cNvPr id="15" name="Označba mesta številke diapozitiva 14">
            <a:extLst>
              <a:ext uri="{FF2B5EF4-FFF2-40B4-BE49-F238E27FC236}">
                <a16:creationId xmlns:a16="http://schemas.microsoft.com/office/drawing/2014/main" id="{72E42286-9F59-4385-8ACD-33BA51FBC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32504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9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1512CC32-8EC6-4B0D-BEB0-68B569DD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Opombe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95824ED-0B41-4132-B075-97B72FEC0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/>
              <a:t>Brez teh seveda ne gre…</a:t>
            </a:r>
          </a:p>
          <a:p>
            <a:r>
              <a:rPr lang="en-US" sz="2000"/>
              <a:t>Omejen nabor podatkov</a:t>
            </a:r>
          </a:p>
          <a:p>
            <a:pPr lvl="1"/>
            <a:r>
              <a:rPr lang="en-US" sz="2000"/>
              <a:t>Glede na Yelp! spletno stran je bilo objavljenih preko </a:t>
            </a:r>
            <a:r>
              <a:rPr lang="en-US" sz="2000" b="1"/>
              <a:t>142 milijonov </a:t>
            </a:r>
            <a:r>
              <a:rPr lang="en-US" sz="2000"/>
              <a:t>ocen</a:t>
            </a:r>
          </a:p>
          <a:p>
            <a:pPr lvl="1"/>
            <a:r>
              <a:rPr lang="en-US" sz="2000"/>
              <a:t>V dostopni zbirki le slabih 5 milijonov ocen</a:t>
            </a:r>
          </a:p>
          <a:p>
            <a:r>
              <a:rPr lang="en-US" sz="2000"/>
              <a:t>Excel in OLAP analize?</a:t>
            </a:r>
          </a:p>
          <a:p>
            <a:pPr lvl="1"/>
            <a:r>
              <a:rPr lang="en-US" sz="2000"/>
              <a:t>Za majhen set podatkov </a:t>
            </a:r>
          </a:p>
        </p:txBody>
      </p:sp>
      <p:pic>
        <p:nvPicPr>
          <p:cNvPr id="11" name="Slika 10">
            <a:extLst>
              <a:ext uri="{FF2B5EF4-FFF2-40B4-BE49-F238E27FC236}">
                <a16:creationId xmlns:a16="http://schemas.microsoft.com/office/drawing/2014/main" id="{31DB7698-C462-4A12-8D8C-764C59B2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069" y="855601"/>
            <a:ext cx="9149862" cy="5146798"/>
          </a:xfrm>
          <a:prstGeom prst="rect">
            <a:avLst/>
          </a:prstGeom>
        </p:spPr>
      </p:pic>
      <p:sp>
        <p:nvSpPr>
          <p:cNvPr id="14" name="Označba mesta datuma 13">
            <a:extLst>
              <a:ext uri="{FF2B5EF4-FFF2-40B4-BE49-F238E27FC236}">
                <a16:creationId xmlns:a16="http://schemas.microsoft.com/office/drawing/2014/main" id="{E5255238-1DBA-450E-8F03-75EEEBEF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A939-B94F-49B1-98AC-78C51F947FC2}" type="datetime1">
              <a:rPr lang="sl-SI" smtClean="0"/>
              <a:t>16. 01. 2018</a:t>
            </a:fld>
            <a:endParaRPr lang="sl-SI"/>
          </a:p>
        </p:txBody>
      </p:sp>
      <p:sp>
        <p:nvSpPr>
          <p:cNvPr id="15" name="Označba mesta številke diapozitiva 14">
            <a:extLst>
              <a:ext uri="{FF2B5EF4-FFF2-40B4-BE49-F238E27FC236}">
                <a16:creationId xmlns:a16="http://schemas.microsoft.com/office/drawing/2014/main" id="{A881814B-B12F-49BE-AB70-D75DEBD29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12</a:t>
            </a:fld>
            <a:endParaRPr lang="sl-SI"/>
          </a:p>
        </p:txBody>
      </p:sp>
      <p:pic>
        <p:nvPicPr>
          <p:cNvPr id="17" name="Slika 16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47327CC8-2628-452D-86DE-6439F089C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302" y="2565325"/>
            <a:ext cx="3486150" cy="1724025"/>
          </a:xfrm>
          <a:prstGeom prst="rect">
            <a:avLst/>
          </a:prstGeom>
        </p:spPr>
      </p:pic>
      <p:pic>
        <p:nvPicPr>
          <p:cNvPr id="13" name="Grafika 12" descr="Smeško, ki mežika, z enobarvnim polnilom">
            <a:extLst>
              <a:ext uri="{FF2B5EF4-FFF2-40B4-BE49-F238E27FC236}">
                <a16:creationId xmlns:a16="http://schemas.microsoft.com/office/drawing/2014/main" id="{CDE3C9D0-E988-42DA-BFDA-4512EE405C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1069" y="2255030"/>
            <a:ext cx="2344616" cy="23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57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DCF488B-6B78-4A71-9EF1-CCEADF63B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Zaključek</a:t>
            </a:r>
            <a:endParaRPr lang="sl-SI" dirty="0"/>
          </a:p>
        </p:txBody>
      </p:sp>
      <p:graphicFrame>
        <p:nvGraphicFramePr>
          <p:cNvPr id="5" name="Označba mesta vsebine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7160883"/>
              </p:ext>
            </p:extLst>
          </p:nvPr>
        </p:nvGraphicFramePr>
        <p:xfrm>
          <a:off x="838200" y="2022475"/>
          <a:ext cx="10515600" cy="3422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Skupina 7">
            <a:extLst>
              <a:ext uri="{FF2B5EF4-FFF2-40B4-BE49-F238E27FC236}">
                <a16:creationId xmlns:a16="http://schemas.microsoft.com/office/drawing/2014/main" id="{3EF11AD5-4E71-41BF-AC64-AF92DCD09089}"/>
              </a:ext>
            </a:extLst>
          </p:cNvPr>
          <p:cNvGrpSpPr/>
          <p:nvPr/>
        </p:nvGrpSpPr>
        <p:grpSpPr>
          <a:xfrm>
            <a:off x="838104" y="5554517"/>
            <a:ext cx="10515600" cy="719549"/>
            <a:chOff x="0" y="2726790"/>
            <a:chExt cx="10515600" cy="719549"/>
          </a:xfrm>
        </p:grpSpPr>
        <p:sp>
          <p:nvSpPr>
            <p:cNvPr id="9" name="Pravokotnik: zaokroženi vogali 8">
              <a:extLst>
                <a:ext uri="{FF2B5EF4-FFF2-40B4-BE49-F238E27FC236}">
                  <a16:creationId xmlns:a16="http://schemas.microsoft.com/office/drawing/2014/main" id="{E09521B2-FABF-40EB-AF48-BBBC09CB6828}"/>
                </a:ext>
              </a:extLst>
            </p:cNvPr>
            <p:cNvSpPr/>
            <p:nvPr/>
          </p:nvSpPr>
          <p:spPr>
            <a:xfrm>
              <a:off x="0" y="2726790"/>
              <a:ext cx="10515600" cy="71954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shade val="80000"/>
                <a:hueOff val="271263"/>
                <a:satOff val="5175"/>
                <a:lumOff val="22855"/>
                <a:alphaOff val="0"/>
              </a:schemeClr>
            </a:fillRef>
            <a:effectRef idx="2">
              <a:schemeClr val="accent5">
                <a:shade val="80000"/>
                <a:hueOff val="271263"/>
                <a:satOff val="5175"/>
                <a:lumOff val="2285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ravokotnik: zaokroženi vogali 4">
              <a:extLst>
                <a:ext uri="{FF2B5EF4-FFF2-40B4-BE49-F238E27FC236}">
                  <a16:creationId xmlns:a16="http://schemas.microsoft.com/office/drawing/2014/main" id="{C2603172-D499-4BA4-B8E1-EEAE725F2FDA}"/>
                </a:ext>
              </a:extLst>
            </p:cNvPr>
            <p:cNvSpPr txBox="1"/>
            <p:nvPr/>
          </p:nvSpPr>
          <p:spPr>
            <a:xfrm>
              <a:off x="35125" y="2761915"/>
              <a:ext cx="10445350" cy="6492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l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 err="1"/>
                <a:t>Izvedba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poizvedb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nad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večjo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količino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podatkov</a:t>
              </a:r>
              <a:r>
                <a:rPr lang="en-US" sz="3000" kern="1200" dirty="0"/>
                <a:t>	</a:t>
              </a:r>
            </a:p>
          </p:txBody>
        </p:sp>
      </p:grp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1199BE44-FBBE-45DC-BC11-01C0D063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C15C2-32F2-4F56-BB51-DB08150F777C}" type="datetime1">
              <a:rPr lang="sl-SI" smtClean="0"/>
              <a:t>16. 01. 2018</a:t>
            </a:fld>
            <a:endParaRPr lang="sl-SI"/>
          </a:p>
        </p:txBody>
      </p:sp>
      <p:sp>
        <p:nvSpPr>
          <p:cNvPr id="13" name="Označba mesta številke diapozitiva 12">
            <a:extLst>
              <a:ext uri="{FF2B5EF4-FFF2-40B4-BE49-F238E27FC236}">
                <a16:creationId xmlns:a16="http://schemas.microsoft.com/office/drawing/2014/main" id="{0E5FA094-D827-41C8-B339-9A9120EE5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88471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Naslov 3">
            <a:extLst>
              <a:ext uri="{FF2B5EF4-FFF2-40B4-BE49-F238E27FC236}">
                <a16:creationId xmlns:a16="http://schemas.microsoft.com/office/drawing/2014/main" id="{44B9F57B-02D3-47E3-8689-65698B958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HVALA!</a:t>
            </a:r>
            <a:endParaRPr lang="sl-SI" sz="5400"/>
          </a:p>
        </p:txBody>
      </p:sp>
      <p:sp>
        <p:nvSpPr>
          <p:cNvPr id="5" name="Podnaslov 4">
            <a:extLst>
              <a:ext uri="{FF2B5EF4-FFF2-40B4-BE49-F238E27FC236}">
                <a16:creationId xmlns:a16="http://schemas.microsoft.com/office/drawing/2014/main" id="{3CC4FB04-16D3-47F7-A779-B0E9A5AD27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endParaRPr lang="sl-SI" sz="2000"/>
          </a:p>
        </p:txBody>
      </p:sp>
    </p:spTree>
    <p:extLst>
      <p:ext uri="{BB962C8B-B14F-4D97-AF65-F5344CB8AC3E}">
        <p14:creationId xmlns:p14="http://schemas.microsoft.com/office/powerpoint/2010/main" val="915515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notranji&#10;&#10;Opis, ustvarjen z zelo visoko stopnjo zanesljivosti.">
            <a:extLst>
              <a:ext uri="{FF2B5EF4-FFF2-40B4-BE49-F238E27FC236}">
                <a16:creationId xmlns:a16="http://schemas.microsoft.com/office/drawing/2014/main" id="{A86B97C4-A9F5-416D-9FDF-D802A9D41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13012"/>
          <a:stretch/>
        </p:blipFill>
        <p:spPr>
          <a:xfrm>
            <a:off x="6716922" y="1700078"/>
            <a:ext cx="5475077" cy="2583792"/>
          </a:xfrm>
          <a:custGeom>
            <a:avLst/>
            <a:gdLst>
              <a:gd name="connsiteX0" fmla="*/ 0 w 5475077"/>
              <a:gd name="connsiteY0" fmla="*/ 0 h 2583792"/>
              <a:gd name="connsiteX1" fmla="*/ 5475077 w 5475077"/>
              <a:gd name="connsiteY1" fmla="*/ 0 h 2583792"/>
              <a:gd name="connsiteX2" fmla="*/ 5475077 w 5475077"/>
              <a:gd name="connsiteY2" fmla="*/ 2583792 h 2583792"/>
              <a:gd name="connsiteX3" fmla="*/ 1197192 w 5475077"/>
              <a:gd name="connsiteY3" fmla="*/ 2583792 h 258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5077" h="2583792">
                <a:moveTo>
                  <a:pt x="0" y="0"/>
                </a:moveTo>
                <a:lnTo>
                  <a:pt x="5475077" y="0"/>
                </a:lnTo>
                <a:lnTo>
                  <a:pt x="5475077" y="2583792"/>
                </a:lnTo>
                <a:lnTo>
                  <a:pt x="1197192" y="2583792"/>
                </a:lnTo>
                <a:close/>
              </a:path>
            </a:pathLst>
          </a:custGeom>
        </p:spPr>
      </p:pic>
      <p:pic>
        <p:nvPicPr>
          <p:cNvPr id="5" name="Slika 4" descr="Slika, ki vsebuje besede stavba, notranji, posnetek zaslona&#10;&#10;Opis, ustvarjen z zelo visoko stopnjo zanesljivosti.">
            <a:extLst>
              <a:ext uri="{FF2B5EF4-FFF2-40B4-BE49-F238E27FC236}">
                <a16:creationId xmlns:a16="http://schemas.microsoft.com/office/drawing/2014/main" id="{56302A1D-E0B4-4314-A3F5-FE366B150B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05" r="1168" b="3"/>
          <a:stretch/>
        </p:blipFill>
        <p:spPr>
          <a:xfrm>
            <a:off x="7914115" y="4283870"/>
            <a:ext cx="4277884" cy="2583520"/>
          </a:xfrm>
          <a:custGeom>
            <a:avLst/>
            <a:gdLst>
              <a:gd name="connsiteX0" fmla="*/ 0 w 4277884"/>
              <a:gd name="connsiteY0" fmla="*/ 0 h 2583520"/>
              <a:gd name="connsiteX1" fmla="*/ 4277884 w 4277884"/>
              <a:gd name="connsiteY1" fmla="*/ 0 h 2583520"/>
              <a:gd name="connsiteX2" fmla="*/ 4277884 w 4277884"/>
              <a:gd name="connsiteY2" fmla="*/ 2583520 h 2583520"/>
              <a:gd name="connsiteX3" fmla="*/ 1192437 w 4277884"/>
              <a:gd name="connsiteY3" fmla="*/ 2583520 h 2583520"/>
              <a:gd name="connsiteX4" fmla="*/ 1188085 w 4277884"/>
              <a:gd name="connsiteY4" fmla="*/ 2574129 h 2583520"/>
              <a:gd name="connsiteX5" fmla="*/ 1192715 w 4277884"/>
              <a:gd name="connsiteY5" fmla="*/ 2574129 h 258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884" h="2583520">
                <a:moveTo>
                  <a:pt x="0" y="0"/>
                </a:moveTo>
                <a:lnTo>
                  <a:pt x="4277884" y="0"/>
                </a:lnTo>
                <a:lnTo>
                  <a:pt x="4277884" y="2583520"/>
                </a:lnTo>
                <a:lnTo>
                  <a:pt x="1192437" y="2583520"/>
                </a:lnTo>
                <a:lnTo>
                  <a:pt x="1188085" y="2574129"/>
                </a:lnTo>
                <a:lnTo>
                  <a:pt x="1192715" y="2574129"/>
                </a:ln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82B6B424-0AC7-4ABC-A694-D8D0B969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Uvod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65942E9-BF8F-4ECA-AE05-05359841C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 dirty="0" err="1"/>
              <a:t>Prvotni</a:t>
            </a:r>
            <a:r>
              <a:rPr lang="en-US" sz="2000" dirty="0"/>
              <a:t> </a:t>
            </a:r>
            <a:r>
              <a:rPr lang="en-US" sz="2000" dirty="0" err="1"/>
              <a:t>cilj</a:t>
            </a:r>
            <a:r>
              <a:rPr lang="en-US" sz="2000" dirty="0"/>
              <a:t> </a:t>
            </a:r>
            <a:r>
              <a:rPr lang="en-US" sz="2000" dirty="0" err="1"/>
              <a:t>naloge</a:t>
            </a:r>
            <a:r>
              <a:rPr lang="en-US" sz="2000" dirty="0"/>
              <a:t> </a:t>
            </a:r>
            <a:r>
              <a:rPr lang="en-US" sz="2000" dirty="0" err="1"/>
              <a:t>je</a:t>
            </a:r>
            <a:r>
              <a:rPr lang="en-US" sz="2000" dirty="0"/>
              <a:t> </a:t>
            </a:r>
            <a:r>
              <a:rPr lang="en-US" sz="2000" dirty="0" err="1"/>
              <a:t>bila</a:t>
            </a:r>
            <a:r>
              <a:rPr lang="en-US" sz="2000" dirty="0"/>
              <a:t> </a:t>
            </a:r>
            <a:r>
              <a:rPr lang="en-US" sz="2000" dirty="0" err="1"/>
              <a:t>uporaba</a:t>
            </a:r>
            <a:r>
              <a:rPr lang="en-US" sz="2000" dirty="0"/>
              <a:t> Microsoft Azure</a:t>
            </a:r>
          </a:p>
          <a:p>
            <a:pPr lvl="1"/>
            <a:r>
              <a:rPr lang="en-US" sz="2000" dirty="0" err="1"/>
              <a:t>Študentska</a:t>
            </a:r>
            <a:r>
              <a:rPr lang="en-US" sz="2000" dirty="0"/>
              <a:t> </a:t>
            </a:r>
            <a:r>
              <a:rPr lang="en-US" sz="2000" dirty="0" err="1"/>
              <a:t>licenca</a:t>
            </a:r>
            <a:r>
              <a:rPr lang="en-US" sz="2000" dirty="0"/>
              <a:t> </a:t>
            </a:r>
            <a:r>
              <a:rPr lang="en-US" sz="2000" dirty="0" err="1"/>
              <a:t>za</a:t>
            </a:r>
            <a:r>
              <a:rPr lang="en-US" sz="2000" dirty="0"/>
              <a:t> </a:t>
            </a:r>
            <a:r>
              <a:rPr lang="en-US" sz="2000" dirty="0" err="1"/>
              <a:t>dostop</a:t>
            </a:r>
            <a:r>
              <a:rPr lang="en-US" sz="2000" dirty="0"/>
              <a:t>, </a:t>
            </a:r>
            <a:r>
              <a:rPr lang="en-US" sz="2000" dirty="0" err="1"/>
              <a:t>vendar</a:t>
            </a:r>
            <a:r>
              <a:rPr lang="en-US" sz="2000" dirty="0"/>
              <a:t>…</a:t>
            </a:r>
          </a:p>
          <a:p>
            <a:pPr lvl="2"/>
            <a:r>
              <a:rPr lang="en-US" sz="1600" dirty="0" err="1"/>
              <a:t>Omejitev</a:t>
            </a:r>
            <a:r>
              <a:rPr lang="en-US" sz="1600" dirty="0"/>
              <a:t> </a:t>
            </a:r>
            <a:r>
              <a:rPr lang="en-US" sz="1600" dirty="0" err="1"/>
              <a:t>velikosti</a:t>
            </a:r>
            <a:r>
              <a:rPr lang="en-US" sz="1600" dirty="0"/>
              <a:t> SQL </a:t>
            </a:r>
            <a:r>
              <a:rPr lang="en-US" sz="1600" dirty="0" err="1"/>
              <a:t>baze</a:t>
            </a:r>
            <a:r>
              <a:rPr lang="en-US" sz="1600" dirty="0"/>
              <a:t> </a:t>
            </a:r>
            <a:r>
              <a:rPr lang="en-US" b="1" dirty="0"/>
              <a:t>32MB!!!</a:t>
            </a:r>
            <a:endParaRPr lang="en-US" sz="1400" b="1" dirty="0"/>
          </a:p>
          <a:p>
            <a:pPr lvl="1"/>
            <a:r>
              <a:rPr lang="en-US" sz="2000" dirty="0" err="1"/>
              <a:t>Skupna</a:t>
            </a:r>
            <a:r>
              <a:rPr lang="en-US" sz="2000" dirty="0"/>
              <a:t> </a:t>
            </a:r>
            <a:r>
              <a:rPr lang="en-US" sz="2000" dirty="0" err="1"/>
              <a:t>velikost</a:t>
            </a:r>
            <a:r>
              <a:rPr lang="en-US" sz="2000" dirty="0"/>
              <a:t> </a:t>
            </a:r>
            <a:r>
              <a:rPr lang="en-US" sz="2000" dirty="0" err="1"/>
              <a:t>dejanske</a:t>
            </a:r>
            <a:r>
              <a:rPr lang="en-US" sz="2000" dirty="0"/>
              <a:t> </a:t>
            </a:r>
            <a:r>
              <a:rPr lang="en-US" sz="2000" dirty="0" err="1"/>
              <a:t>baze</a:t>
            </a:r>
            <a:r>
              <a:rPr lang="en-US" sz="2000" dirty="0"/>
              <a:t> </a:t>
            </a:r>
            <a:r>
              <a:rPr lang="en-US" sz="2000" dirty="0" err="1"/>
              <a:t>okrog</a:t>
            </a:r>
            <a:r>
              <a:rPr lang="en-US" sz="2000" dirty="0"/>
              <a:t> </a:t>
            </a:r>
            <a:r>
              <a:rPr lang="en-US" sz="3600" b="1" dirty="0"/>
              <a:t>7GB</a:t>
            </a:r>
            <a:endParaRPr lang="en-US" sz="2000" b="1" dirty="0"/>
          </a:p>
          <a:p>
            <a:pPr lvl="1"/>
            <a:r>
              <a:rPr lang="en-US" sz="2000" dirty="0" err="1"/>
              <a:t>Uporaba</a:t>
            </a:r>
            <a:r>
              <a:rPr lang="en-US" sz="2000" dirty="0"/>
              <a:t> </a:t>
            </a:r>
            <a:r>
              <a:rPr lang="en-US" sz="2000" dirty="0" err="1"/>
              <a:t>privatnega</a:t>
            </a:r>
            <a:r>
              <a:rPr lang="en-US" sz="2000" dirty="0"/>
              <a:t> Microsoft </a:t>
            </a:r>
            <a:r>
              <a:rPr lang="en-US" sz="2000" dirty="0" err="1"/>
              <a:t>Serverja</a:t>
            </a:r>
            <a:r>
              <a:rPr lang="en-US" sz="2000" dirty="0"/>
              <a:t> z </a:t>
            </a:r>
            <a:r>
              <a:rPr lang="en-US" sz="2000" dirty="0" err="1"/>
              <a:t>nameščenim</a:t>
            </a:r>
            <a:r>
              <a:rPr lang="en-US" sz="2000" dirty="0"/>
              <a:t> SQL Server in Analysis Services</a:t>
            </a:r>
          </a:p>
          <a:p>
            <a:r>
              <a:rPr lang="en-US" sz="2000" dirty="0"/>
              <a:t>YELP</a:t>
            </a:r>
          </a:p>
          <a:p>
            <a:pPr lvl="1"/>
            <a:r>
              <a:rPr lang="sl-SI" sz="2000" dirty="0">
                <a:hlinkClick r:id="rId5"/>
              </a:rPr>
              <a:t>https://www.yelp.com/</a:t>
            </a:r>
            <a:endParaRPr lang="en-US" sz="2000" dirty="0"/>
          </a:p>
          <a:p>
            <a:pPr lvl="1"/>
            <a:r>
              <a:rPr lang="en-US" sz="2000" dirty="0"/>
              <a:t>Od </a:t>
            </a:r>
            <a:r>
              <a:rPr lang="en-US" sz="2000" dirty="0" err="1"/>
              <a:t>leta</a:t>
            </a:r>
            <a:r>
              <a:rPr lang="en-US" sz="2000" dirty="0"/>
              <a:t> 2004</a:t>
            </a:r>
          </a:p>
          <a:p>
            <a:pPr lvl="1"/>
            <a:r>
              <a:rPr lang="en-US" sz="2000" dirty="0" err="1"/>
              <a:t>Ocenjevanje</a:t>
            </a:r>
            <a:r>
              <a:rPr lang="en-US" sz="2000" dirty="0"/>
              <a:t> </a:t>
            </a:r>
            <a:r>
              <a:rPr lang="en-US" sz="2000" dirty="0" err="1"/>
              <a:t>poslovnih</a:t>
            </a:r>
            <a:r>
              <a:rPr lang="en-US" sz="2000" dirty="0"/>
              <a:t> </a:t>
            </a:r>
            <a:r>
              <a:rPr lang="en-US" sz="2000" dirty="0" err="1"/>
              <a:t>subjektov</a:t>
            </a:r>
            <a:endParaRPr lang="en-US" sz="2000" dirty="0"/>
          </a:p>
          <a:p>
            <a:pPr lvl="1"/>
            <a:r>
              <a:rPr lang="en-US" sz="2000" dirty="0"/>
              <a:t>“community driven”</a:t>
            </a:r>
            <a:endParaRPr lang="sl-SI" sz="2000" dirty="0"/>
          </a:p>
        </p:txBody>
      </p:sp>
      <p:sp>
        <p:nvSpPr>
          <p:cNvPr id="8" name="Označba mesta datuma 7">
            <a:extLst>
              <a:ext uri="{FF2B5EF4-FFF2-40B4-BE49-F238E27FC236}">
                <a16:creationId xmlns:a16="http://schemas.microsoft.com/office/drawing/2014/main" id="{75D56BC5-878E-4F3B-9AEF-B62FAAC3C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8905-3CB2-49A0-AC77-723068EB159C}" type="datetime1">
              <a:rPr lang="sl-SI" smtClean="0"/>
              <a:t>16. 01. 2018</a:t>
            </a:fld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8C65B1D0-38D6-418F-B12B-0592345F7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65966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6792F05-2FD4-4F18-815E-15391E8B4A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ka 3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32C3A6CB-E3CC-4F05-A462-629B62080D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13012"/>
          <a:stretch/>
        </p:blipFill>
        <p:spPr>
          <a:xfrm>
            <a:off x="6716922" y="1700078"/>
            <a:ext cx="5475077" cy="2583792"/>
          </a:xfrm>
          <a:custGeom>
            <a:avLst/>
            <a:gdLst>
              <a:gd name="connsiteX0" fmla="*/ 0 w 5475077"/>
              <a:gd name="connsiteY0" fmla="*/ 0 h 2583792"/>
              <a:gd name="connsiteX1" fmla="*/ 5475077 w 5475077"/>
              <a:gd name="connsiteY1" fmla="*/ 0 h 2583792"/>
              <a:gd name="connsiteX2" fmla="*/ 5475077 w 5475077"/>
              <a:gd name="connsiteY2" fmla="*/ 2583792 h 2583792"/>
              <a:gd name="connsiteX3" fmla="*/ 1197192 w 5475077"/>
              <a:gd name="connsiteY3" fmla="*/ 2583792 h 258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5077" h="2583792">
                <a:moveTo>
                  <a:pt x="0" y="0"/>
                </a:moveTo>
                <a:lnTo>
                  <a:pt x="5475077" y="0"/>
                </a:lnTo>
                <a:lnTo>
                  <a:pt x="5475077" y="2583792"/>
                </a:lnTo>
                <a:lnTo>
                  <a:pt x="1197192" y="2583792"/>
                </a:lnTo>
                <a:close/>
              </a:path>
            </a:pathLst>
          </a:custGeom>
        </p:spPr>
      </p:pic>
      <p:pic>
        <p:nvPicPr>
          <p:cNvPr id="5" name="Slika 4" descr="Slika, ki vsebuje besede posnetek zaslona, monitor, elektronika, računalnik&#10;&#10;Opis, ustvarjen z zelo visoko stopnjo zanesljivosti.">
            <a:extLst>
              <a:ext uri="{FF2B5EF4-FFF2-40B4-BE49-F238E27FC236}">
                <a16:creationId xmlns:a16="http://schemas.microsoft.com/office/drawing/2014/main" id="{AE0B62DC-C68A-45C9-A3BB-ED90CEB612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857" b="-3"/>
          <a:stretch/>
        </p:blipFill>
        <p:spPr>
          <a:xfrm>
            <a:off x="7914115" y="4283870"/>
            <a:ext cx="4277884" cy="2583520"/>
          </a:xfrm>
          <a:custGeom>
            <a:avLst/>
            <a:gdLst>
              <a:gd name="connsiteX0" fmla="*/ 0 w 4277884"/>
              <a:gd name="connsiteY0" fmla="*/ 0 h 2583520"/>
              <a:gd name="connsiteX1" fmla="*/ 4277884 w 4277884"/>
              <a:gd name="connsiteY1" fmla="*/ 0 h 2583520"/>
              <a:gd name="connsiteX2" fmla="*/ 4277884 w 4277884"/>
              <a:gd name="connsiteY2" fmla="*/ 2583520 h 2583520"/>
              <a:gd name="connsiteX3" fmla="*/ 1192437 w 4277884"/>
              <a:gd name="connsiteY3" fmla="*/ 2583520 h 2583520"/>
              <a:gd name="connsiteX4" fmla="*/ 1188085 w 4277884"/>
              <a:gd name="connsiteY4" fmla="*/ 2574129 h 2583520"/>
              <a:gd name="connsiteX5" fmla="*/ 1192715 w 4277884"/>
              <a:gd name="connsiteY5" fmla="*/ 2574129 h 258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884" h="2583520">
                <a:moveTo>
                  <a:pt x="0" y="0"/>
                </a:moveTo>
                <a:lnTo>
                  <a:pt x="4277884" y="0"/>
                </a:lnTo>
                <a:lnTo>
                  <a:pt x="4277884" y="2583520"/>
                </a:lnTo>
                <a:lnTo>
                  <a:pt x="1192437" y="2583520"/>
                </a:lnTo>
                <a:lnTo>
                  <a:pt x="1188085" y="2574129"/>
                </a:lnTo>
                <a:lnTo>
                  <a:pt x="1192715" y="2574129"/>
                </a:ln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40DA7AB7-7821-41F4-96D2-0B1DDF0B8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Priprava</a:t>
            </a:r>
            <a:r>
              <a:rPr lang="en-US" dirty="0"/>
              <a:t> </a:t>
            </a:r>
            <a:r>
              <a:rPr lang="en-US" dirty="0" err="1"/>
              <a:t>podatkovne</a:t>
            </a:r>
            <a:r>
              <a:rPr lang="en-US" dirty="0"/>
              <a:t> </a:t>
            </a:r>
            <a:r>
              <a:rPr lang="en-US" dirty="0" err="1"/>
              <a:t>baze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8919C417-D9EB-4DC3-89DF-E949267BF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 dirty="0" err="1"/>
              <a:t>Grški</a:t>
            </a:r>
            <a:r>
              <a:rPr lang="en-US" sz="2000" dirty="0"/>
              <a:t> </a:t>
            </a:r>
            <a:r>
              <a:rPr lang="en-US" sz="2000" dirty="0" err="1"/>
              <a:t>Okeanos</a:t>
            </a:r>
            <a:r>
              <a:rPr lang="en-US" sz="2000" dirty="0"/>
              <a:t> (</a:t>
            </a:r>
            <a:r>
              <a:rPr lang="en-US" sz="2000" dirty="0" err="1"/>
              <a:t>omrežje</a:t>
            </a:r>
            <a:r>
              <a:rPr lang="en-US" sz="2000" dirty="0"/>
              <a:t> GÉANT)</a:t>
            </a:r>
          </a:p>
          <a:p>
            <a:pPr lvl="1"/>
            <a:r>
              <a:rPr lang="en-US" sz="2000" dirty="0" err="1"/>
              <a:t>Microsot</a:t>
            </a:r>
            <a:r>
              <a:rPr lang="en-US" sz="2000" dirty="0"/>
              <a:t> Windows Server 2012</a:t>
            </a:r>
          </a:p>
          <a:p>
            <a:pPr lvl="1"/>
            <a:r>
              <a:rPr lang="en-US" sz="2000" dirty="0" err="1"/>
              <a:t>Namestitev</a:t>
            </a:r>
            <a:r>
              <a:rPr lang="en-US" sz="2000" dirty="0"/>
              <a:t> Microsoft SQL Server 2017 z </a:t>
            </a:r>
            <a:r>
              <a:rPr lang="en-US" sz="2000" dirty="0" err="1"/>
              <a:t>razširitvijo</a:t>
            </a:r>
            <a:r>
              <a:rPr lang="en-US" sz="2000" dirty="0"/>
              <a:t> Analysis Services</a:t>
            </a:r>
          </a:p>
          <a:p>
            <a:pPr lvl="1"/>
            <a:r>
              <a:rPr lang="en-US" sz="2000" dirty="0" err="1"/>
              <a:t>Nepodprtost</a:t>
            </a:r>
            <a:r>
              <a:rPr lang="en-US" sz="2000" dirty="0"/>
              <a:t> MS SQL</a:t>
            </a:r>
          </a:p>
          <a:p>
            <a:pPr lvl="2"/>
            <a:r>
              <a:rPr lang="en-US" dirty="0" err="1"/>
              <a:t>Uvoz</a:t>
            </a:r>
            <a:r>
              <a:rPr lang="en-US" dirty="0"/>
              <a:t> v MYSQL</a:t>
            </a:r>
          </a:p>
          <a:p>
            <a:pPr lvl="2"/>
            <a:r>
              <a:rPr lang="en-US" dirty="0" err="1"/>
              <a:t>Uporaba</a:t>
            </a:r>
            <a:r>
              <a:rPr lang="en-US" dirty="0"/>
              <a:t> </a:t>
            </a:r>
            <a:r>
              <a:rPr lang="en-US" dirty="0" err="1"/>
              <a:t>migracijskega</a:t>
            </a:r>
            <a:r>
              <a:rPr lang="en-US" dirty="0"/>
              <a:t> </a:t>
            </a:r>
            <a:r>
              <a:rPr lang="en-US" dirty="0" err="1"/>
              <a:t>orodja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prenos</a:t>
            </a:r>
            <a:r>
              <a:rPr lang="en-US" dirty="0"/>
              <a:t> </a:t>
            </a:r>
            <a:r>
              <a:rPr lang="en-US" dirty="0" err="1"/>
              <a:t>podatkov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MYSQL v MS SQL</a:t>
            </a:r>
          </a:p>
          <a:p>
            <a:pPr lvl="2"/>
            <a:r>
              <a:rPr lang="en-US" dirty="0" err="1"/>
              <a:t>Nizek</a:t>
            </a:r>
            <a:r>
              <a:rPr lang="en-US" dirty="0"/>
              <a:t> </a:t>
            </a:r>
            <a:r>
              <a:rPr lang="en-US" dirty="0" err="1"/>
              <a:t>odstotek</a:t>
            </a:r>
            <a:r>
              <a:rPr lang="en-US" dirty="0"/>
              <a:t> </a:t>
            </a:r>
            <a:r>
              <a:rPr lang="en-US" sz="3200" b="1" dirty="0" err="1"/>
              <a:t>uspešnih</a:t>
            </a:r>
            <a:r>
              <a:rPr lang="en-US" dirty="0"/>
              <a:t> </a:t>
            </a:r>
            <a:r>
              <a:rPr lang="en-US" dirty="0" err="1"/>
              <a:t>prenosov</a:t>
            </a:r>
            <a:r>
              <a:rPr lang="en-US" dirty="0"/>
              <a:t>!</a:t>
            </a:r>
          </a:p>
          <a:p>
            <a:pPr lvl="1"/>
            <a:r>
              <a:rPr lang="en-US" sz="2000" dirty="0" err="1"/>
              <a:t>Priprava</a:t>
            </a:r>
            <a:r>
              <a:rPr lang="en-US" sz="2000" dirty="0"/>
              <a:t> OLAP </a:t>
            </a:r>
            <a:r>
              <a:rPr lang="en-US" sz="2000" dirty="0" err="1"/>
              <a:t>kocke</a:t>
            </a:r>
            <a:endParaRPr lang="en-US" sz="2000" dirty="0"/>
          </a:p>
          <a:p>
            <a:pPr lvl="2"/>
            <a:r>
              <a:rPr lang="en-US" dirty="0"/>
              <a:t>Problem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ustvarjanju</a:t>
            </a:r>
            <a:r>
              <a:rPr lang="en-US" dirty="0"/>
              <a:t> – </a:t>
            </a:r>
            <a:r>
              <a:rPr lang="en-US" dirty="0" err="1"/>
              <a:t>dostop</a:t>
            </a:r>
            <a:r>
              <a:rPr lang="en-US" dirty="0"/>
              <a:t> </a:t>
            </a:r>
            <a:r>
              <a:rPr lang="en-US" dirty="0" err="1"/>
              <a:t>omogočen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Windows AD!</a:t>
            </a:r>
          </a:p>
          <a:p>
            <a:pPr lvl="1"/>
            <a:endParaRPr lang="en-US" sz="2000" dirty="0"/>
          </a:p>
        </p:txBody>
      </p:sp>
      <p:sp>
        <p:nvSpPr>
          <p:cNvPr id="8" name="Označba mesta datuma 7">
            <a:extLst>
              <a:ext uri="{FF2B5EF4-FFF2-40B4-BE49-F238E27FC236}">
                <a16:creationId xmlns:a16="http://schemas.microsoft.com/office/drawing/2014/main" id="{F3780136-8798-4B5D-B680-C78E856A4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DEFBD-F814-48BD-83F9-CA1FE9C8F4B9}" type="datetime1">
              <a:rPr lang="sl-SI" smtClean="0"/>
              <a:t>16. 01. 2018</a:t>
            </a:fld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D2FA116F-DE1A-42DF-A89B-67485D176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20164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 descr="Slika, ki vsebuje besede posnetek zaslona, prenosnik, notranji, računalnik&#10;&#10;Opis, ustvarjen z zelo visoko stopnjo zanesljivosti.">
            <a:extLst>
              <a:ext uri="{FF2B5EF4-FFF2-40B4-BE49-F238E27FC236}">
                <a16:creationId xmlns:a16="http://schemas.microsoft.com/office/drawing/2014/main" id="{71A00F8C-FC8D-485B-B1C5-51C215FE49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8330DEA-F6AA-4BE1-BAEE-2127E3BF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Priprava podatkovne baze - REŠITEV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534DD24-6A7A-4C4B-8154-72C67660E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Lokalna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namestitev</a:t>
            </a:r>
            <a:r>
              <a:rPr lang="en-US" sz="2000" dirty="0">
                <a:solidFill>
                  <a:srgbClr val="FFFFFF"/>
                </a:solidFill>
              </a:rPr>
              <a:t> MS SQL in Analysis Services</a:t>
            </a: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Uporaba</a:t>
            </a:r>
            <a:r>
              <a:rPr lang="en-US" sz="2000" dirty="0">
                <a:solidFill>
                  <a:srgbClr val="FFFFFF"/>
                </a:solidFill>
              </a:rPr>
              <a:t> JSON </a:t>
            </a:r>
            <a:r>
              <a:rPr lang="en-US" sz="2000" dirty="0" err="1">
                <a:solidFill>
                  <a:srgbClr val="FFFFFF"/>
                </a:solidFill>
              </a:rPr>
              <a:t>oblike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zapisa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podatkov</a:t>
            </a:r>
            <a:r>
              <a:rPr lang="en-US" sz="2000" dirty="0">
                <a:solidFill>
                  <a:srgbClr val="FFFFFF"/>
                </a:solidFill>
              </a:rPr>
              <a:t> in “</a:t>
            </a:r>
            <a:r>
              <a:rPr lang="en-US" sz="2000" dirty="0" err="1">
                <a:solidFill>
                  <a:srgbClr val="FFFFFF"/>
                </a:solidFill>
              </a:rPr>
              <a:t>ročna</a:t>
            </a:r>
            <a:r>
              <a:rPr lang="en-US" sz="2000" dirty="0">
                <a:solidFill>
                  <a:srgbClr val="FFFFFF"/>
                </a:solidFill>
              </a:rPr>
              <a:t>” </a:t>
            </a:r>
            <a:r>
              <a:rPr lang="en-US" sz="2000" dirty="0" err="1">
                <a:solidFill>
                  <a:srgbClr val="FFFFFF"/>
                </a:solidFill>
              </a:rPr>
              <a:t>obdelava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endParaRPr lang="sl-SI" sz="2000" dirty="0">
              <a:solidFill>
                <a:srgbClr val="FFFFFF"/>
              </a:solidFill>
            </a:endParaRP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BF13D276-3A8A-402F-B573-C7EA8CE4D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124A-67C9-420E-9E51-C18E54998F84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številke diapozitiva 7">
            <a:extLst>
              <a:ext uri="{FF2B5EF4-FFF2-40B4-BE49-F238E27FC236}">
                <a16:creationId xmlns:a16="http://schemas.microsoft.com/office/drawing/2014/main" id="{DE8ACE58-4359-4E72-8353-6089536E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12380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stena, črna&#10;&#10;Opis, ustvarjen z zelo visoko stopnjo zanesljivosti.">
            <a:extLst>
              <a:ext uri="{FF2B5EF4-FFF2-40B4-BE49-F238E27FC236}">
                <a16:creationId xmlns:a16="http://schemas.microsoft.com/office/drawing/2014/main" id="{F09A8894-534C-4D51-A32C-AFF7E7AAE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01386C31-C15F-4D26-B751-7A38C830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SQL Server Data Tools (SSDT)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ACEDBC9-7DE1-474D-8BF1-2F7A75C2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Gradnja</a:t>
            </a:r>
            <a:r>
              <a:rPr lang="en-US" sz="2000" dirty="0">
                <a:solidFill>
                  <a:srgbClr val="FFFFFF"/>
                </a:solidFill>
              </a:rPr>
              <a:t> OLAP </a:t>
            </a:r>
            <a:r>
              <a:rPr lang="en-US" sz="2000" dirty="0" err="1">
                <a:solidFill>
                  <a:srgbClr val="FFFFFF"/>
                </a:solidFill>
              </a:rPr>
              <a:t>kocke</a:t>
            </a:r>
            <a:r>
              <a:rPr lang="en-US" sz="2000" dirty="0">
                <a:solidFill>
                  <a:srgbClr val="FFFFFF"/>
                </a:solidFill>
              </a:rPr>
              <a:t> z </a:t>
            </a:r>
            <a:r>
              <a:rPr lang="en-US" sz="2000" dirty="0" err="1">
                <a:solidFill>
                  <a:srgbClr val="FFFFFF"/>
                </a:solidFill>
              </a:rPr>
              <a:t>grafičnimi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gradniki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 err="1">
                <a:solidFill>
                  <a:srgbClr val="FFFFFF"/>
                </a:solidFill>
              </a:rPr>
              <a:t>Potek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dela</a:t>
            </a:r>
            <a:r>
              <a:rPr lang="en-US" sz="2000" dirty="0">
                <a:solidFill>
                  <a:srgbClr val="FFFFFF"/>
                </a:solidFill>
              </a:rPr>
              <a:t>: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Pregled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podatkov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sheme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mer</a:t>
            </a:r>
            <a:r>
              <a:rPr lang="en-US" sz="1600" dirty="0">
                <a:solidFill>
                  <a:srgbClr val="FFFFFF"/>
                </a:solidFill>
              </a:rPr>
              <a:t> (Measures)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definiranje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hierarhij</a:t>
            </a:r>
            <a:r>
              <a:rPr lang="en-US" sz="1600" dirty="0">
                <a:solidFill>
                  <a:srgbClr val="FFFFFF"/>
                </a:solidFill>
              </a:rPr>
              <a:t> med </a:t>
            </a:r>
            <a:r>
              <a:rPr lang="en-US" sz="1600" dirty="0" err="1">
                <a:solidFill>
                  <a:srgbClr val="FFFFFF"/>
                </a:solidFill>
              </a:rPr>
              <a:t>atributi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Povezovanje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 z </a:t>
            </a:r>
            <a:r>
              <a:rPr lang="en-US" sz="1600" dirty="0" err="1">
                <a:solidFill>
                  <a:srgbClr val="FFFFFF"/>
                </a:solidFill>
              </a:rPr>
              <a:t>merami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Izgradnja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namestitev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procesiranje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kocke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strežniku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Ponovi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>
                <a:solidFill>
                  <a:srgbClr val="FFFFFF"/>
                </a:solidFill>
                <a:sym typeface="Wingdings" panose="05000000000000000000" pitchFamily="2" charset="2"/>
              </a:rPr>
              <a:t></a:t>
            </a:r>
          </a:p>
          <a:p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Za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potrebe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modeliranja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času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–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naknadno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dodana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časovna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dimenzija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(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četrtletja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meseci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dnevi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5781E138-6088-444C-AFE9-63AAFFBC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AB853-89D4-4449-B469-FB89565CA216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številke diapozitiva 7">
            <a:extLst>
              <a:ext uri="{FF2B5EF4-FFF2-40B4-BE49-F238E27FC236}">
                <a16:creationId xmlns:a16="http://schemas.microsoft.com/office/drawing/2014/main" id="{6EA723E6-7BDE-47F2-995F-DE9E1B46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84549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značba mesta vsebine 4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621F6DF8-8958-4F73-BDF3-3C44686A1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5334" r="-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5E80738-6200-4CE9-BEC4-BD6E7264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Rast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števila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komentarjev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skozi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čas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Označba mesta vsebine 4">
            <a:extLst>
              <a:ext uri="{FF2B5EF4-FFF2-40B4-BE49-F238E27FC236}">
                <a16:creationId xmlns:a16="http://schemas.microsoft.com/office/drawing/2014/main" id="{9D9F7021-E054-4A0E-9593-71AEF1924F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557380"/>
              </p:ext>
            </p:extLst>
          </p:nvPr>
        </p:nvGraphicFramePr>
        <p:xfrm>
          <a:off x="5078033" y="1607270"/>
          <a:ext cx="2842645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7680">
                  <a:extLst>
                    <a:ext uri="{9D8B030D-6E8A-4147-A177-3AD203B41FA5}">
                      <a16:colId xmlns:a16="http://schemas.microsoft.com/office/drawing/2014/main" val="2134501920"/>
                    </a:ext>
                  </a:extLst>
                </a:gridCol>
                <a:gridCol w="1314965">
                  <a:extLst>
                    <a:ext uri="{9D8B030D-6E8A-4147-A177-3AD203B41FA5}">
                      <a16:colId xmlns:a16="http://schemas.microsoft.com/office/drawing/2014/main" val="198025010"/>
                    </a:ext>
                  </a:extLst>
                </a:gridCol>
              </a:tblGrid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>
                          <a:effectLst/>
                        </a:rPr>
                        <a:t>Oznake vrstic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157292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 err="1">
                          <a:effectLst/>
                        </a:rPr>
                        <a:t>Calendar</a:t>
                      </a:r>
                      <a:r>
                        <a:rPr lang="sl-SI" sz="1400" u="none" strike="noStrike" dirty="0">
                          <a:effectLst/>
                        </a:rPr>
                        <a:t> 2004</a:t>
                      </a:r>
                      <a:endParaRPr lang="sl-S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8566707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866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3731801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5642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7753532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22895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7439545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61093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24060951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97834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7939451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185643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0588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287814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3189825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345637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6787344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468608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3925198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670440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5777120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897835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9751378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1033124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1890228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659452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13159962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4736897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23837974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C3029638-9D58-47FC-BF99-131139FF9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62937-F35C-4B16-8074-88CCF8F53F92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01D62652-F5B4-4DA4-A8F7-C429F405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6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53690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67C89E-5BFA-413E-8E80-5730DFEB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Ocene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leto</a:t>
            </a:r>
            <a:r>
              <a:rPr lang="en-US" dirty="0"/>
              <a:t> 2017</a:t>
            </a:r>
            <a:endParaRPr lang="sl-SI" dirty="0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050BD0D7-463D-4841-BEE3-AB75DBC59B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3082388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73C20C52-A585-431D-A82C-908F50F1D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495057"/>
              </p:ext>
            </p:extLst>
          </p:nvPr>
        </p:nvGraphicFramePr>
        <p:xfrm>
          <a:off x="6517587" y="942182"/>
          <a:ext cx="4775200" cy="91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424903272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660779185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332446150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4883063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292495511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326592734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04389352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Review Count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stolpcev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709825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vrstic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1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2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4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5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82007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2005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26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313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866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216466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2017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105101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48612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60121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116542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329076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659452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55360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105127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48646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60273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116883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329389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 dirty="0">
                          <a:effectLst/>
                        </a:rPr>
                        <a:t>660318</a:t>
                      </a:r>
                      <a:endParaRPr lang="sl-SI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152502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BE5297ED-6D74-4323-AA28-C9C66B870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F8187-22E6-4A0B-A22D-2BE2FA2E6DE2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C814FC66-E81C-47C7-BB80-3C4E9DE9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7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9006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6E6B0D-BE28-4791-A32F-18406D314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Komentarji</a:t>
            </a:r>
            <a:endParaRPr lang="sl-SI" dirty="0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77507D59-FA7D-4F58-8DAC-67144BAD08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6095424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PoljeZBesedilom 2">
            <a:extLst>
              <a:ext uri="{FF2B5EF4-FFF2-40B4-BE49-F238E27FC236}">
                <a16:creationId xmlns:a16="http://schemas.microsoft.com/office/drawing/2014/main" id="{3FFD1160-E1CF-4F4A-9BF3-4A16F3CD8925}"/>
              </a:ext>
            </a:extLst>
          </p:cNvPr>
          <p:cNvSpPr txBox="1"/>
          <p:nvPr/>
        </p:nvSpPr>
        <p:spPr>
          <a:xfrm>
            <a:off x="8780585" y="1641231"/>
            <a:ext cx="281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leto</a:t>
            </a:r>
            <a:r>
              <a:rPr lang="en-US" dirty="0"/>
              <a:t> 2017 </a:t>
            </a:r>
            <a:r>
              <a:rPr lang="en-US" dirty="0" err="1"/>
              <a:t>podatki</a:t>
            </a:r>
            <a:r>
              <a:rPr lang="en-US" dirty="0"/>
              <a:t> do Q3</a:t>
            </a:r>
            <a:endParaRPr lang="sl-SI" dirty="0"/>
          </a:p>
        </p:txBody>
      </p:sp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1F0C9201-17E3-4BB5-A348-96AB3403B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E69AF-177F-497A-A244-EE92F854EF2D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62581648-405F-490A-A165-AEAF46F8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64064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BB446DE-A176-4AD0-A072-0FFADE1AF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endParaRPr lang="sl-SI"/>
          </a:p>
        </p:txBody>
      </p:sp>
      <p:graphicFrame>
        <p:nvGraphicFramePr>
          <p:cNvPr id="19" name="Grafikon 12">
            <a:extLst>
              <a:ext uri="{FF2B5EF4-FFF2-40B4-BE49-F238E27FC236}">
                <a16:creationId xmlns:a16="http://schemas.microsoft.com/office/drawing/2014/main" id="{CBDCAE2A-2660-4381-8EBA-D567EC40FE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5242401"/>
              </p:ext>
            </p:extLst>
          </p:nvPr>
        </p:nvGraphicFramePr>
        <p:xfrm>
          <a:off x="677291" y="633046"/>
          <a:ext cx="10832123" cy="5455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2322480-042B-4260-953E-DC51112C4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643371"/>
              </p:ext>
            </p:extLst>
          </p:nvPr>
        </p:nvGraphicFramePr>
        <p:xfrm>
          <a:off x="336496" y="1480501"/>
          <a:ext cx="2535657" cy="4343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0659">
                  <a:extLst>
                    <a:ext uri="{9D8B030D-6E8A-4147-A177-3AD203B41FA5}">
                      <a16:colId xmlns:a16="http://schemas.microsoft.com/office/drawing/2014/main" val="4169135907"/>
                    </a:ext>
                  </a:extLst>
                </a:gridCol>
                <a:gridCol w="1044998">
                  <a:extLst>
                    <a:ext uri="{9D8B030D-6E8A-4147-A177-3AD203B41FA5}">
                      <a16:colId xmlns:a16="http://schemas.microsoft.com/office/drawing/2014/main" val="54379867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267712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NV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67632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1456806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32481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Henderson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147562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8993881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33059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310651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Boulder City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7523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6465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Spring Valley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1063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026034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AZ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7338264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Phoenix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519246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857595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Scottsdale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279716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9689140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Tempe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148074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612396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Mesa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117960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949009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Chandler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0242989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ON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539451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Toronto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391792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345903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Mississauga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37877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824066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Markham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33923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715364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Richmond Hill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16153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5549916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York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14731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921099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3314731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5608236"/>
                  </a:ext>
                </a:extLst>
              </a:tr>
            </a:tbl>
          </a:graphicData>
        </a:graphic>
      </p:graphicFrame>
      <p:sp>
        <p:nvSpPr>
          <p:cNvPr id="10" name="Pravokotnik 9">
            <a:extLst>
              <a:ext uri="{FF2B5EF4-FFF2-40B4-BE49-F238E27FC236}">
                <a16:creationId xmlns:a16="http://schemas.microsoft.com/office/drawing/2014/main" id="{7EFAC2A3-44B4-4AAC-BB23-BB7CF3AC4914}"/>
              </a:ext>
            </a:extLst>
          </p:cNvPr>
          <p:cNvSpPr/>
          <p:nvPr/>
        </p:nvSpPr>
        <p:spPr>
          <a:xfrm>
            <a:off x="9851425" y="2132671"/>
            <a:ext cx="19987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Calibri" panose="020F0502020204030204" pitchFamily="34" charset="0"/>
              </a:rPr>
              <a:t>69,98%</a:t>
            </a:r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 </a:t>
            </a:r>
          </a:p>
        </p:txBody>
      </p:sp>
      <p:sp>
        <p:nvSpPr>
          <p:cNvPr id="20" name="PoljeZBesedilom 1">
            <a:extLst>
              <a:ext uri="{FF2B5EF4-FFF2-40B4-BE49-F238E27FC236}">
                <a16:creationId xmlns:a16="http://schemas.microsoft.com/office/drawing/2014/main" id="{85BF0742-B336-42A1-8DF8-8904C9C6400D}"/>
              </a:ext>
            </a:extLst>
          </p:cNvPr>
          <p:cNvSpPr txBox="1"/>
          <p:nvPr/>
        </p:nvSpPr>
        <p:spPr>
          <a:xfrm>
            <a:off x="10461024" y="2729919"/>
            <a:ext cx="1389185" cy="552621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Vseh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ocen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</a:t>
            </a:r>
            <a:endParaRPr lang="sl-SI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Označba mesta datuma 16">
            <a:extLst>
              <a:ext uri="{FF2B5EF4-FFF2-40B4-BE49-F238E27FC236}">
                <a16:creationId xmlns:a16="http://schemas.microsoft.com/office/drawing/2014/main" id="{2A7D17BE-4A00-4D85-853A-B26DA1976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0C6F2-4F22-4B54-90B0-E7731D8A0625}" type="datetime1">
              <a:rPr lang="sl-SI" smtClean="0"/>
              <a:t>16. 01. 2018</a:t>
            </a:fld>
            <a:endParaRPr lang="sl-SI"/>
          </a:p>
        </p:txBody>
      </p:sp>
      <p:sp>
        <p:nvSpPr>
          <p:cNvPr id="21" name="Označba mesta številke diapozitiva 20">
            <a:extLst>
              <a:ext uri="{FF2B5EF4-FFF2-40B4-BE49-F238E27FC236}">
                <a16:creationId xmlns:a16="http://schemas.microsoft.com/office/drawing/2014/main" id="{D56F14CB-7240-46D6-AB76-743C4CF9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71861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/>
    </p:bldLst>
  </p:timing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2522</TotalTime>
  <Words>921</Words>
  <Application>Microsoft Office PowerPoint</Application>
  <PresentationFormat>Širokozaslonsko</PresentationFormat>
  <Paragraphs>341</Paragraphs>
  <Slides>14</Slides>
  <Notes>10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Officeova tema</vt:lpstr>
      <vt:lpstr>Uporaba tehnologij Microsoft Analysis Services (OLAP kocka) nad Yelp podatkovno bazo</vt:lpstr>
      <vt:lpstr>Uvod</vt:lpstr>
      <vt:lpstr>Priprava podatkovne baze</vt:lpstr>
      <vt:lpstr>Priprava podatkovne baze - REŠITEV</vt:lpstr>
      <vt:lpstr>SQL Server Data Tools (SSDT)</vt:lpstr>
      <vt:lpstr>Rast števila komentarjev skozi čas</vt:lpstr>
      <vt:lpstr>Ocene za leto 2017</vt:lpstr>
      <vt:lpstr>Komentarji</vt:lpstr>
      <vt:lpstr>PowerPointova predstavitev</vt:lpstr>
      <vt:lpstr>PowerPointova predstavitev</vt:lpstr>
      <vt:lpstr>PowerPointova predstavitev</vt:lpstr>
      <vt:lpstr>Opombe</vt:lpstr>
      <vt:lpstr>Zaključek</vt:lpstr>
      <vt:lpstr>HVALA!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YELP podatkovne baze s tehnologijo Microsoft Analysis Services</dc:title>
  <dc:creator>Primož Hrovat</dc:creator>
  <cp:lastModifiedBy>Primož Hrovat</cp:lastModifiedBy>
  <cp:revision>95</cp:revision>
  <dcterms:created xsi:type="dcterms:W3CDTF">2018-01-14T15:49:28Z</dcterms:created>
  <dcterms:modified xsi:type="dcterms:W3CDTF">2018-01-16T14:22:50Z</dcterms:modified>
</cp:coreProperties>
</file>

<file path=docProps/thumbnail.jpeg>
</file>